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handoutMasterIdLst>
    <p:handoutMasterId r:id="rId44"/>
  </p:handoutMasterIdLst>
  <p:sldIdLst>
    <p:sldId id="256" r:id="rId2"/>
    <p:sldId id="449" r:id="rId3"/>
    <p:sldId id="396" r:id="rId4"/>
    <p:sldId id="454" r:id="rId5"/>
    <p:sldId id="258" r:id="rId6"/>
    <p:sldId id="260" r:id="rId7"/>
    <p:sldId id="423" r:id="rId8"/>
    <p:sldId id="450" r:id="rId9"/>
    <p:sldId id="293" r:id="rId10"/>
    <p:sldId id="457" r:id="rId11"/>
    <p:sldId id="279" r:id="rId12"/>
    <p:sldId id="459" r:id="rId13"/>
    <p:sldId id="478" r:id="rId14"/>
    <p:sldId id="479" r:id="rId15"/>
    <p:sldId id="480" r:id="rId16"/>
    <p:sldId id="413" r:id="rId17"/>
    <p:sldId id="414" r:id="rId18"/>
    <p:sldId id="489" r:id="rId19"/>
    <p:sldId id="461" r:id="rId20"/>
    <p:sldId id="427" r:id="rId21"/>
    <p:sldId id="451" r:id="rId22"/>
    <p:sldId id="470" r:id="rId23"/>
    <p:sldId id="477" r:id="rId24"/>
    <p:sldId id="469" r:id="rId25"/>
    <p:sldId id="485" r:id="rId26"/>
    <p:sldId id="364" r:id="rId27"/>
    <p:sldId id="386" r:id="rId28"/>
    <p:sldId id="433" r:id="rId29"/>
    <p:sldId id="434" r:id="rId30"/>
    <p:sldId id="486" r:id="rId31"/>
    <p:sldId id="488" r:id="rId32"/>
    <p:sldId id="452" r:id="rId33"/>
    <p:sldId id="475" r:id="rId34"/>
    <p:sldId id="474" r:id="rId35"/>
    <p:sldId id="473" r:id="rId36"/>
    <p:sldId id="472" r:id="rId37"/>
    <p:sldId id="465" r:id="rId38"/>
    <p:sldId id="273" r:id="rId39"/>
    <p:sldId id="476" r:id="rId40"/>
    <p:sldId id="490" r:id="rId41"/>
    <p:sldId id="49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0" autoAdjust="0"/>
    <p:restoredTop sz="82197" autoAdjust="0"/>
  </p:normalViewPr>
  <p:slideViewPr>
    <p:cSldViewPr snapToGrid="0">
      <p:cViewPr>
        <p:scale>
          <a:sx n="125" d="100"/>
          <a:sy n="125" d="100"/>
        </p:scale>
        <p:origin x="228"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297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967C8E-2980-43A9-BD9B-9648C13910EB}" type="datetimeFigureOut">
              <a:rPr lang="en-US" smtClean="0"/>
              <a:t>5/28/2015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A Shot at Visual Vulnerability Analysis</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4FA1B5-3A20-4412-A20F-4A49E096DE59}" type="slidenum">
              <a:rPr lang="en-US" smtClean="0"/>
              <a:t>‹#›</a:t>
            </a:fld>
            <a:endParaRPr lang="en-US"/>
          </a:p>
        </p:txBody>
      </p:sp>
    </p:spTree>
    <p:extLst>
      <p:ext uri="{BB962C8B-B14F-4D97-AF65-F5344CB8AC3E}">
        <p14:creationId xmlns:p14="http://schemas.microsoft.com/office/powerpoint/2010/main" val="185909591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C626D-369F-4A3C-8B0C-02310EDD6924}" type="datetimeFigureOut">
              <a:rPr lang="en-US" smtClean="0"/>
              <a:t>5/28/2015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A Shot at Visual Vulnerability Analysis</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7741C4-CFFA-4361-B95E-CFAF2D9DF9C9}" type="slidenum">
              <a:rPr lang="en-US" smtClean="0"/>
              <a:t>‹#›</a:t>
            </a:fld>
            <a:endParaRPr lang="en-US"/>
          </a:p>
        </p:txBody>
      </p:sp>
    </p:spTree>
    <p:extLst>
      <p:ext uri="{BB962C8B-B14F-4D97-AF65-F5344CB8AC3E}">
        <p14:creationId xmlns:p14="http://schemas.microsoft.com/office/powerpoint/2010/main" val="157043378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baseline="0" dirty="0" smtClean="0">
              <a:solidFill>
                <a:schemeClr val="tx1"/>
              </a:solidFill>
              <a:effectLst/>
              <a:latin typeface="+mn-lt"/>
              <a:ea typeface="+mn-ea"/>
              <a:cs typeface="+mn-cs"/>
            </a:endParaRPr>
          </a:p>
        </p:txBody>
      </p:sp>
      <p:sp>
        <p:nvSpPr>
          <p:cNvPr id="5" name="Slide Number Placeholder 4"/>
          <p:cNvSpPr>
            <a:spLocks noGrp="1"/>
          </p:cNvSpPr>
          <p:nvPr>
            <p:ph type="sldNum" sz="quarter" idx="11"/>
          </p:nvPr>
        </p:nvSpPr>
        <p:spPr/>
        <p:txBody>
          <a:bodyPr/>
          <a:lstStyle/>
          <a:p>
            <a:fld id="{7D7741C4-CFFA-4361-B95E-CFAF2D9DF9C9}" type="slidenum">
              <a:rPr lang="en-US" smtClean="0"/>
              <a:t>1</a:t>
            </a:fld>
            <a:endParaRPr lang="en-US"/>
          </a:p>
        </p:txBody>
      </p:sp>
      <p:sp>
        <p:nvSpPr>
          <p:cNvPr id="4" name="Footer Placeholder 3"/>
          <p:cNvSpPr>
            <a:spLocks noGrp="1"/>
          </p:cNvSpPr>
          <p:nvPr>
            <p:ph type="ftr" sz="quarter" idx="12"/>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231000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individuals beyond our target users lead us to the first recommendation of working with a large organization: sample the relevant data pipeline to get a better understanding of the relevant data and tasks.</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7741C4-CFFA-4361-B95E-CFAF2D9DF9C9}" type="slidenum">
              <a:rPr lang="en-US" smtClean="0"/>
              <a:t>10</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392259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all of our collaborators, we used unstructured interviews to build an initial understanding of their workflow.</a:t>
            </a:r>
          </a:p>
          <a:p>
            <a:endParaRPr lang="en-US" baseline="0" dirty="0" smtClean="0"/>
          </a:p>
          <a:p>
            <a:r>
              <a:rPr lang="en-US" baseline="0" dirty="0" smtClean="0"/>
              <a:t>We performed the most useful methods during our site visits. </a:t>
            </a:r>
          </a:p>
          <a:p>
            <a:endParaRPr lang="en-US" baseline="0" dirty="0" smtClean="0"/>
          </a:p>
          <a:p>
            <a:r>
              <a:rPr lang="en-US" baseline="0" dirty="0" smtClean="0"/>
              <a:t>We used visualization awareness workshops where we showed a variety of visualizations from research literature. These seminars were particularly effective at engaging our collaborators as it showed them the potential of visualization</a:t>
            </a:r>
          </a:p>
          <a:p>
            <a:endParaRPr lang="en-US" baseline="0" dirty="0" smtClean="0"/>
          </a:p>
          <a:p>
            <a:r>
              <a:rPr lang="en-US" baseline="0" dirty="0" smtClean="0"/>
              <a:t>This engagement was important for contextual inquiry where we shadowed analysts in their real work environment.</a:t>
            </a:r>
          </a:p>
          <a:p>
            <a:endParaRPr lang="en-US" baseline="0" dirty="0" smtClean="0"/>
          </a:p>
          <a:p>
            <a:r>
              <a:rPr lang="en-US" baseline="0" dirty="0" smtClean="0"/>
              <a:t>From these methods, we built the following </a:t>
            </a:r>
            <a:r>
              <a:rPr lang="en-US" baseline="0" smtClean="0"/>
              <a:t>data abstraction.</a:t>
            </a:r>
            <a:endParaRPr lang="en-US" baseline="0" dirty="0" smtClean="0"/>
          </a:p>
        </p:txBody>
      </p:sp>
      <p:sp>
        <p:nvSpPr>
          <p:cNvPr id="4" name="Slide Number Placeholder 3"/>
          <p:cNvSpPr>
            <a:spLocks noGrp="1"/>
          </p:cNvSpPr>
          <p:nvPr>
            <p:ph type="sldNum" sz="quarter" idx="10"/>
          </p:nvPr>
        </p:nvSpPr>
        <p:spPr/>
        <p:txBody>
          <a:bodyPr/>
          <a:lstStyle/>
          <a:p>
            <a:fld id="{7D7741C4-CFFA-4361-B95E-CFAF2D9DF9C9}" type="slidenum">
              <a:rPr lang="en-US" smtClean="0"/>
              <a:t>11</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1354096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Input to ballistic simulations</a:t>
            </a:r>
            <a:r>
              <a:rPr lang="en-US" sz="1200" kern="1200" baseline="0" dirty="0" smtClean="0">
                <a:solidFill>
                  <a:schemeClr val="tx1"/>
                </a:solidFill>
                <a:effectLst/>
                <a:latin typeface="+mn-lt"/>
                <a:ea typeface="+mn-ea"/>
                <a:cs typeface="+mn-cs"/>
              </a:rPr>
              <a:t> is a 3D geometry model. This model is divided into components which correspond to physical parts.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Some of these components appear in the vehicles dependency graph.</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This directed acyclic graph represents the vehicles functionality in terms of its components.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Its leaves are components. Its internal nodes are systems. And its roots are capabilities.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Here, if the shot hits a component called the valve assembly, then that damage propagates up the dependency graph, damaging the engine system and the truck’s mobility.</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The relationships between the </a:t>
            </a:r>
            <a:r>
              <a:rPr lang="en-US" sz="1200" kern="1200" baseline="0" dirty="0" err="1" smtClean="0">
                <a:solidFill>
                  <a:schemeClr val="tx1"/>
                </a:solidFill>
                <a:effectLst/>
                <a:latin typeface="+mn-lt"/>
                <a:ea typeface="+mn-ea"/>
                <a:cs typeface="+mn-cs"/>
              </a:rPr>
              <a:t>shotlines</a:t>
            </a:r>
            <a:r>
              <a:rPr lang="en-US" sz="1200" kern="1200" baseline="0" dirty="0" smtClean="0">
                <a:solidFill>
                  <a:schemeClr val="tx1"/>
                </a:solidFill>
                <a:effectLst/>
                <a:latin typeface="+mn-lt"/>
                <a:ea typeface="+mn-ea"/>
                <a:cs typeface="+mn-cs"/>
              </a:rPr>
              <a:t>, the geometry, and the dependency graph gets boiled down to a single quantitative value that represents damage to the truck’s mobility.</a:t>
            </a:r>
          </a:p>
          <a:p>
            <a:pPr lvl="0"/>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7741C4-CFFA-4361-B95E-CFAF2D9DF9C9}" type="slidenum">
              <a:rPr lang="en-US" smtClean="0"/>
              <a:t>12</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1548795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Input to ballistic simulations</a:t>
            </a:r>
            <a:r>
              <a:rPr lang="en-US" sz="1200" kern="1200" baseline="0" dirty="0" smtClean="0">
                <a:solidFill>
                  <a:schemeClr val="tx1"/>
                </a:solidFill>
                <a:effectLst/>
                <a:latin typeface="+mn-lt"/>
                <a:ea typeface="+mn-ea"/>
                <a:cs typeface="+mn-cs"/>
              </a:rPr>
              <a:t> is a 3D geometry model. This model is divided into components which correspond to physical parts.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Some of these components appear in the vehicles dependency graph.</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This directed acyclic graph represents the vehicles functionality in terms of its components.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Its leaves are components. Its internal nodes are systems. And its roots are capabilities.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Here, if the shot hits a component called the valve assembly, then that damage propagates up the dependency graph, damaging the engine system and the truck’s mobility.</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The relationships between the </a:t>
            </a:r>
            <a:r>
              <a:rPr lang="en-US" sz="1200" kern="1200" baseline="0" dirty="0" err="1" smtClean="0">
                <a:solidFill>
                  <a:schemeClr val="tx1"/>
                </a:solidFill>
                <a:effectLst/>
                <a:latin typeface="+mn-lt"/>
                <a:ea typeface="+mn-ea"/>
                <a:cs typeface="+mn-cs"/>
              </a:rPr>
              <a:t>shotlines</a:t>
            </a:r>
            <a:r>
              <a:rPr lang="en-US" sz="1200" kern="1200" baseline="0" dirty="0" smtClean="0">
                <a:solidFill>
                  <a:schemeClr val="tx1"/>
                </a:solidFill>
                <a:effectLst/>
                <a:latin typeface="+mn-lt"/>
                <a:ea typeface="+mn-ea"/>
                <a:cs typeface="+mn-cs"/>
              </a:rPr>
              <a:t>, the geometry, and the dependency graph gets boiled down to a single quantitative value that represents damage to the truck’s mobility.</a:t>
            </a:r>
          </a:p>
          <a:p>
            <a:pPr lvl="0"/>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7741C4-CFFA-4361-B95E-CFAF2D9DF9C9}" type="slidenum">
              <a:rPr lang="en-US" smtClean="0"/>
              <a:t>13</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3218757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Input to ballistic simulations</a:t>
            </a:r>
            <a:r>
              <a:rPr lang="en-US" sz="1200" kern="1200" baseline="0" dirty="0" smtClean="0">
                <a:solidFill>
                  <a:schemeClr val="tx1"/>
                </a:solidFill>
                <a:effectLst/>
                <a:latin typeface="+mn-lt"/>
                <a:ea typeface="+mn-ea"/>
                <a:cs typeface="+mn-cs"/>
              </a:rPr>
              <a:t> is a 3D geometry model. This model is divided into components which correspond to physical parts.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Some of these components appear in the vehicles dependency graph.</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This directed acyclic graph represents the vehicles functionality in terms of its components.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Its leaves are components. Its internal nodes are systems. And its roots are capabilities.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Here, if the shot hits a component called the valve assembly, then that damage propagates up the dependency graph, damaging the engine system and the truck’s mobility.</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The relationships between the </a:t>
            </a:r>
            <a:r>
              <a:rPr lang="en-US" sz="1200" kern="1200" baseline="0" dirty="0" err="1" smtClean="0">
                <a:solidFill>
                  <a:schemeClr val="tx1"/>
                </a:solidFill>
                <a:effectLst/>
                <a:latin typeface="+mn-lt"/>
                <a:ea typeface="+mn-ea"/>
                <a:cs typeface="+mn-cs"/>
              </a:rPr>
              <a:t>shotlines</a:t>
            </a:r>
            <a:r>
              <a:rPr lang="en-US" sz="1200" kern="1200" baseline="0" dirty="0" smtClean="0">
                <a:solidFill>
                  <a:schemeClr val="tx1"/>
                </a:solidFill>
                <a:effectLst/>
                <a:latin typeface="+mn-lt"/>
                <a:ea typeface="+mn-ea"/>
                <a:cs typeface="+mn-cs"/>
              </a:rPr>
              <a:t>, the geometry, and the dependency graph gets boiled down to a single quantitative value that represents damage to the truck’s mobility.</a:t>
            </a:r>
          </a:p>
          <a:p>
            <a:pPr lvl="0"/>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7741C4-CFFA-4361-B95E-CFAF2D9DF9C9}" type="slidenum">
              <a:rPr lang="en-US" smtClean="0"/>
              <a:t>14</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494957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Input to ballistic simulations</a:t>
            </a:r>
            <a:r>
              <a:rPr lang="en-US" sz="1200" kern="1200" baseline="0" dirty="0" smtClean="0">
                <a:solidFill>
                  <a:schemeClr val="tx1"/>
                </a:solidFill>
                <a:effectLst/>
                <a:latin typeface="+mn-lt"/>
                <a:ea typeface="+mn-ea"/>
                <a:cs typeface="+mn-cs"/>
              </a:rPr>
              <a:t> is a 3D geometry model. This model is divided into components which correspond to physical parts.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Some of these components appear in the vehicles dependency graph.</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This directed acyclic graph represents the vehicles functionality in terms of its components.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Its leaves are components. Its internal nodes are systems. And its roots are capabilities.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Here, if the shot hits a component called the valve assembly, then that damage propagates up the dependency graph, damaging the engine system and the truck’s mobility.</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The relationships between the </a:t>
            </a:r>
            <a:r>
              <a:rPr lang="en-US" sz="1200" kern="1200" baseline="0" dirty="0" err="1" smtClean="0">
                <a:solidFill>
                  <a:schemeClr val="tx1"/>
                </a:solidFill>
                <a:effectLst/>
                <a:latin typeface="+mn-lt"/>
                <a:ea typeface="+mn-ea"/>
                <a:cs typeface="+mn-cs"/>
              </a:rPr>
              <a:t>shotlines</a:t>
            </a:r>
            <a:r>
              <a:rPr lang="en-US" sz="1200" kern="1200" baseline="0" dirty="0" smtClean="0">
                <a:solidFill>
                  <a:schemeClr val="tx1"/>
                </a:solidFill>
                <a:effectLst/>
                <a:latin typeface="+mn-lt"/>
                <a:ea typeface="+mn-ea"/>
                <a:cs typeface="+mn-cs"/>
              </a:rPr>
              <a:t>, the geometry, and the dependency graph gets boiled down to a single quantitative value that represents damage to the truck’s mobility.</a:t>
            </a:r>
          </a:p>
          <a:p>
            <a:pPr lvl="0"/>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7741C4-CFFA-4361-B95E-CFAF2D9DF9C9}" type="slidenum">
              <a:rPr lang="en-US" smtClean="0"/>
              <a:t>15</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2574793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kern="1200" dirty="0" smtClean="0">
                <a:solidFill>
                  <a:schemeClr val="tx1"/>
                </a:solidFill>
                <a:effectLst/>
                <a:latin typeface="+mn-lt"/>
                <a:ea typeface="+mn-ea"/>
                <a:cs typeface="+mn-cs"/>
              </a:rPr>
              <a:t>This single quantitative damage value then gets </a:t>
            </a:r>
            <a:r>
              <a:rPr lang="en-US" sz="1200" i="0" kern="1200" dirty="0" err="1" smtClean="0">
                <a:solidFill>
                  <a:schemeClr val="tx1"/>
                </a:solidFill>
                <a:effectLst/>
                <a:latin typeface="+mn-lt"/>
                <a:ea typeface="+mn-ea"/>
                <a:cs typeface="+mn-cs"/>
              </a:rPr>
              <a:t>colormapped</a:t>
            </a:r>
            <a:r>
              <a:rPr lang="en-US" sz="1200" i="0" kern="1200" dirty="0" smtClean="0">
                <a:solidFill>
                  <a:schemeClr val="tx1"/>
                </a:solidFill>
                <a:effectLst/>
                <a:latin typeface="+mn-lt"/>
                <a:ea typeface="+mn-ea"/>
                <a:cs typeface="+mn-cs"/>
              </a:rPr>
              <a:t> and</a:t>
            </a:r>
            <a:r>
              <a:rPr lang="en-US" sz="1200" i="0" kern="1200" baseline="0" dirty="0" smtClean="0">
                <a:solidFill>
                  <a:schemeClr val="tx1"/>
                </a:solidFill>
                <a:effectLst/>
                <a:latin typeface="+mn-lt"/>
                <a:ea typeface="+mn-ea"/>
                <a:cs typeface="+mn-cs"/>
              </a:rPr>
              <a:t> displayed in a visualization like this one, called a cell plot.</a:t>
            </a:r>
          </a:p>
          <a:p>
            <a:pPr lvl="0"/>
            <a:endParaRPr lang="en-US" sz="1200" i="0" kern="1200" baseline="0" dirty="0" smtClean="0">
              <a:solidFill>
                <a:schemeClr val="tx1"/>
              </a:solidFill>
              <a:effectLst/>
              <a:latin typeface="+mn-lt"/>
              <a:ea typeface="+mn-ea"/>
              <a:cs typeface="+mn-cs"/>
            </a:endParaRPr>
          </a:p>
          <a:p>
            <a:pPr lvl="0"/>
            <a:r>
              <a:rPr lang="en-US" sz="1200" i="0" kern="1200" baseline="0" dirty="0" smtClean="0">
                <a:solidFill>
                  <a:schemeClr val="tx1"/>
                </a:solidFill>
                <a:effectLst/>
                <a:latin typeface="+mn-lt"/>
                <a:ea typeface="+mn-ea"/>
                <a:cs typeface="+mn-cs"/>
              </a:rPr>
              <a:t>Here, each cell represents a shot at the vehicle in the direction that we’re looking.  Color encodes damage to the truck’s mobility and firepower system for each shot.</a:t>
            </a:r>
          </a:p>
        </p:txBody>
      </p:sp>
      <p:sp>
        <p:nvSpPr>
          <p:cNvPr id="4" name="Slide Number Placeholder 3"/>
          <p:cNvSpPr>
            <a:spLocks noGrp="1"/>
          </p:cNvSpPr>
          <p:nvPr>
            <p:ph type="sldNum" sz="quarter" idx="10"/>
          </p:nvPr>
        </p:nvSpPr>
        <p:spPr/>
        <p:txBody>
          <a:bodyPr/>
          <a:lstStyle/>
          <a:p>
            <a:fld id="{7D7741C4-CFFA-4361-B95E-CFAF2D9DF9C9}" type="slidenum">
              <a:rPr lang="en-US" smtClean="0"/>
              <a:t>16</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156016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kern="1200" baseline="0" dirty="0" smtClean="0">
                <a:solidFill>
                  <a:schemeClr val="tx1"/>
                </a:solidFill>
                <a:effectLst/>
                <a:latin typeface="+mn-lt"/>
                <a:ea typeface="+mn-ea"/>
                <a:cs typeface="+mn-cs"/>
              </a:rPr>
              <a:t>(Joke about the </a:t>
            </a:r>
            <a:r>
              <a:rPr lang="en-US" sz="1200" b="0" kern="1200" baseline="0" dirty="0" err="1" smtClean="0">
                <a:solidFill>
                  <a:schemeClr val="tx1"/>
                </a:solidFill>
                <a:effectLst/>
                <a:latin typeface="+mn-lt"/>
                <a:ea typeface="+mn-ea"/>
                <a:cs typeface="+mn-cs"/>
              </a:rPr>
              <a:t>colormap</a:t>
            </a:r>
            <a:r>
              <a:rPr lang="en-US" sz="1200" b="0" kern="1200" baseline="0" dirty="0" smtClean="0">
                <a:solidFill>
                  <a:schemeClr val="tx1"/>
                </a:solidFill>
                <a:effectLst/>
                <a:latin typeface="+mn-lt"/>
                <a:ea typeface="+mn-ea"/>
                <a:cs typeface="+mn-cs"/>
              </a:rPr>
              <a:t>.)</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These cell plots are the primary output of the simulations. Analysts generate from 3 to 42 different cell plots for a vehicle with different trajectories around the vehicle. </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Reasoning about vehicle vulnerability requires being able to explain the colors of this cell plot. For instance, what components are getting damaged that cause a set of cells to be red.</a:t>
            </a:r>
          </a:p>
          <a:p>
            <a:pPr lvl="0"/>
            <a:endParaRPr lang="en-US" sz="1200" b="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This is challenging because cell plots are ambiguous: they contain no information about </a:t>
            </a:r>
            <a:r>
              <a:rPr lang="en-US" sz="1200" b="1" kern="1200" baseline="0" dirty="0" smtClean="0">
                <a:solidFill>
                  <a:schemeClr val="tx1"/>
                </a:solidFill>
                <a:effectLst/>
                <a:latin typeface="+mn-lt"/>
                <a:ea typeface="+mn-ea"/>
                <a:cs typeface="+mn-cs"/>
              </a:rPr>
              <a:t>why </a:t>
            </a:r>
            <a:r>
              <a:rPr lang="en-US" sz="1200" b="0" kern="1200" baseline="0" dirty="0" smtClean="0">
                <a:solidFill>
                  <a:schemeClr val="tx1"/>
                </a:solidFill>
                <a:effectLst/>
                <a:latin typeface="+mn-lt"/>
                <a:ea typeface="+mn-ea"/>
                <a:cs typeface="+mn-cs"/>
              </a:rPr>
              <a:t>a cell is a certain color.</a:t>
            </a:r>
          </a:p>
        </p:txBody>
      </p:sp>
      <p:sp>
        <p:nvSpPr>
          <p:cNvPr id="4" name="Slide Number Placeholder 3"/>
          <p:cNvSpPr>
            <a:spLocks noGrp="1"/>
          </p:cNvSpPr>
          <p:nvPr>
            <p:ph type="sldNum" sz="quarter" idx="10"/>
          </p:nvPr>
        </p:nvSpPr>
        <p:spPr/>
        <p:txBody>
          <a:bodyPr/>
          <a:lstStyle/>
          <a:p>
            <a:fld id="{7D7741C4-CFFA-4361-B95E-CFAF2D9DF9C9}" type="slidenum">
              <a:rPr lang="en-US" smtClean="0"/>
              <a:t>17</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40740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kern="1200" dirty="0" smtClean="0">
                <a:solidFill>
                  <a:schemeClr val="tx1"/>
                </a:solidFill>
                <a:effectLst/>
                <a:latin typeface="+mn-lt"/>
                <a:ea typeface="+mn-ea"/>
                <a:cs typeface="+mn-cs"/>
              </a:rPr>
              <a:t>This single quantitative damage value then gets </a:t>
            </a:r>
            <a:r>
              <a:rPr lang="en-US" sz="1200" i="0" kern="1200" dirty="0" err="1" smtClean="0">
                <a:solidFill>
                  <a:schemeClr val="tx1"/>
                </a:solidFill>
                <a:effectLst/>
                <a:latin typeface="+mn-lt"/>
                <a:ea typeface="+mn-ea"/>
                <a:cs typeface="+mn-cs"/>
              </a:rPr>
              <a:t>colormapped</a:t>
            </a:r>
            <a:r>
              <a:rPr lang="en-US" sz="1200" i="0" kern="1200" dirty="0" smtClean="0">
                <a:solidFill>
                  <a:schemeClr val="tx1"/>
                </a:solidFill>
                <a:effectLst/>
                <a:latin typeface="+mn-lt"/>
                <a:ea typeface="+mn-ea"/>
                <a:cs typeface="+mn-cs"/>
              </a:rPr>
              <a:t> and</a:t>
            </a:r>
            <a:r>
              <a:rPr lang="en-US" sz="1200" i="0" kern="1200" baseline="0" dirty="0" smtClean="0">
                <a:solidFill>
                  <a:schemeClr val="tx1"/>
                </a:solidFill>
                <a:effectLst/>
                <a:latin typeface="+mn-lt"/>
                <a:ea typeface="+mn-ea"/>
                <a:cs typeface="+mn-cs"/>
              </a:rPr>
              <a:t> displayed in a visualization like this one, called a cell plot.</a:t>
            </a:r>
          </a:p>
          <a:p>
            <a:pPr lvl="0"/>
            <a:endParaRPr lang="en-US" sz="1200" i="0" kern="1200" baseline="0" dirty="0" smtClean="0">
              <a:solidFill>
                <a:schemeClr val="tx1"/>
              </a:solidFill>
              <a:effectLst/>
              <a:latin typeface="+mn-lt"/>
              <a:ea typeface="+mn-ea"/>
              <a:cs typeface="+mn-cs"/>
            </a:endParaRPr>
          </a:p>
          <a:p>
            <a:pPr lvl="0"/>
            <a:r>
              <a:rPr lang="en-US" sz="1200" i="0" kern="1200" baseline="0" dirty="0" smtClean="0">
                <a:solidFill>
                  <a:schemeClr val="tx1"/>
                </a:solidFill>
                <a:effectLst/>
                <a:latin typeface="+mn-lt"/>
                <a:ea typeface="+mn-ea"/>
                <a:cs typeface="+mn-cs"/>
              </a:rPr>
              <a:t>Here, each cell represents a shot at the vehicle in the direction that we’re looking.  Color encodes damage to the truck’s mobility and firepower system for each shot.</a:t>
            </a:r>
          </a:p>
        </p:txBody>
      </p:sp>
      <p:sp>
        <p:nvSpPr>
          <p:cNvPr id="4" name="Slide Number Placeholder 3"/>
          <p:cNvSpPr>
            <a:spLocks noGrp="1"/>
          </p:cNvSpPr>
          <p:nvPr>
            <p:ph type="sldNum" sz="quarter" idx="10"/>
          </p:nvPr>
        </p:nvSpPr>
        <p:spPr/>
        <p:txBody>
          <a:bodyPr/>
          <a:lstStyle/>
          <a:p>
            <a:fld id="{7D7741C4-CFFA-4361-B95E-CFAF2D9DF9C9}" type="slidenum">
              <a:rPr lang="en-US" smtClean="0"/>
              <a:t>18</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1656889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kern="1200" baseline="0" dirty="0" smtClean="0">
                <a:solidFill>
                  <a:schemeClr val="tx1"/>
                </a:solidFill>
                <a:effectLst/>
                <a:latin typeface="+mn-lt"/>
                <a:ea typeface="+mn-ea"/>
                <a:cs typeface="+mn-cs"/>
              </a:rPr>
              <a:t>The data behind cell color is a mix of multityped data – the geometry, dependency graph, and physical simulations.</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Analysts currently rely on text files to make sense of this data. </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To give you a taste of these text files, there are log files which contain a text description of the physics simulations. </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In our simplified test data one of these files was 2Gb in size. </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Then there are the system dependency graphs, which are also represented as a text file.</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a:t>
            </a:r>
          </a:p>
          <a:p>
            <a:pPr lvl="0"/>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And in order to view the 3D geometry, analysts must use yet another text file to perform a manual indirection from human-readable names into region id numbers for their CAD software.</a:t>
            </a:r>
          </a:p>
          <a:p>
            <a:pPr lvl="0"/>
            <a:endParaRPr lang="en-US" sz="1200" b="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7741C4-CFFA-4361-B95E-CFAF2D9DF9C9}" type="slidenum">
              <a:rPr lang="en-US" smtClean="0"/>
              <a:t>19</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2533939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design study we worked with analysts who are trying to improve the safety of military vehicles.</a:t>
            </a:r>
          </a:p>
          <a:p>
            <a:endParaRPr lang="en-US" baseline="0" dirty="0" smtClean="0"/>
          </a:p>
          <a:p>
            <a:r>
              <a:rPr lang="en-US" baseline="0" dirty="0" smtClean="0"/>
              <a:t>To do this, they must understand what happens when a vehicle gets shot.</a:t>
            </a:r>
            <a:endParaRPr lang="en-US" dirty="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a:t>
            </a:fld>
            <a:endParaRPr lang="en-US"/>
          </a:p>
        </p:txBody>
      </p:sp>
    </p:spTree>
    <p:extLst>
      <p:ext uri="{BB962C8B-B14F-4D97-AF65-F5344CB8AC3E}">
        <p14:creationId xmlns:p14="http://schemas.microsoft.com/office/powerpoint/2010/main" val="2901777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kern="1200" baseline="0" dirty="0" smtClean="0">
                <a:solidFill>
                  <a:schemeClr val="tx1"/>
                </a:solidFill>
                <a:effectLst/>
                <a:latin typeface="+mn-lt"/>
                <a:ea typeface="+mn-ea"/>
                <a:cs typeface="+mn-cs"/>
              </a:rPr>
              <a:t>We identified the following three tasks as key parts of understanding the cause of cell color. </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Essentially, analysts must reason about the multityped data including the spatial context of the shot, how the shot breaks apart and goes through the vehicle, and how the shot impacts the vehicles systems.</a:t>
            </a:r>
          </a:p>
          <a:p>
            <a:pPr lvl="0"/>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For instance, understanding what causes this group of red cells to be red can identify why this truck’s mobility system is vulnerable to some type of shot.</a:t>
            </a:r>
          </a:p>
          <a:p>
            <a:pPr lvl="0"/>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Analysts use this to explain trends in cell plots. We observed that analysts perform these tasks for two </a:t>
            </a:r>
            <a:r>
              <a:rPr lang="en-US" sz="1200" b="0" kern="1200" baseline="0" dirty="0" err="1" smtClean="0">
                <a:solidFill>
                  <a:schemeClr val="tx1"/>
                </a:solidFill>
                <a:effectLst/>
                <a:latin typeface="+mn-lt"/>
                <a:ea typeface="+mn-ea"/>
                <a:cs typeface="+mn-cs"/>
              </a:rPr>
              <a:t>shotlines</a:t>
            </a:r>
            <a:r>
              <a:rPr lang="en-US" sz="1200" b="0" kern="1200" baseline="0" dirty="0" smtClean="0">
                <a:solidFill>
                  <a:schemeClr val="tx1"/>
                </a:solidFill>
                <a:effectLst/>
                <a:latin typeface="+mn-lt"/>
                <a:ea typeface="+mn-ea"/>
                <a:cs typeface="+mn-cs"/>
              </a:rPr>
              <a:t> in parallel, and use the differences to explain outcomes.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For instance, here the differences between the red and white cell are used to explain this red group of cells.</a:t>
            </a:r>
            <a:endParaRPr lang="en-US" baseline="0" dirty="0" smtClean="0"/>
          </a:p>
        </p:txBody>
      </p:sp>
      <p:sp>
        <p:nvSpPr>
          <p:cNvPr id="4" name="Slide Number Placeholder 3"/>
          <p:cNvSpPr>
            <a:spLocks noGrp="1"/>
          </p:cNvSpPr>
          <p:nvPr>
            <p:ph type="sldNum" sz="quarter" idx="10"/>
          </p:nvPr>
        </p:nvSpPr>
        <p:spPr/>
        <p:txBody>
          <a:bodyPr/>
          <a:lstStyle/>
          <a:p>
            <a:fld id="{7D7741C4-CFFA-4361-B95E-CFAF2D9DF9C9}" type="slidenum">
              <a:rPr lang="en-US" smtClean="0"/>
              <a:t>20</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3109771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outlined the data and task, we will look at the</a:t>
            </a:r>
            <a:r>
              <a:rPr lang="en-US" baseline="0" dirty="0" smtClean="0"/>
              <a:t> design of our prototype visualization system called Shotviewer.</a:t>
            </a:r>
            <a:endParaRPr lang="en-US" dirty="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21</a:t>
            </a:fld>
            <a:endParaRPr lang="en-US"/>
          </a:p>
        </p:txBody>
      </p:sp>
    </p:spTree>
    <p:extLst>
      <p:ext uri="{BB962C8B-B14F-4D97-AF65-F5344CB8AC3E}">
        <p14:creationId xmlns:p14="http://schemas.microsoft.com/office/powerpoint/2010/main" val="3490143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built prototypes by involving analysts in sketching prototypes on paper, often trying to come up with many possibilities at a time.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then refined these sketches into data sketches and ultimately working prototypes.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22</a:t>
            </a:fld>
            <a:endParaRPr lang="en-US"/>
          </a:p>
        </p:txBody>
      </p:sp>
    </p:spTree>
    <p:extLst>
      <p:ext uri="{BB962C8B-B14F-4D97-AF65-F5344CB8AC3E}">
        <p14:creationId xmlns:p14="http://schemas.microsoft.com/office/powerpoint/2010/main" val="2534230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Throughout this process, we were forced to sketch and work with test data. </a:t>
            </a:r>
          </a:p>
          <a:p>
            <a:endParaRPr lang="en-US" baseline="0" dirty="0" smtClean="0"/>
          </a:p>
          <a:p>
            <a:r>
              <a:rPr lang="en-US" baseline="0" dirty="0" smtClean="0"/>
              <a:t>We found that it was particularly useful to get feedback on how the test data differed from real data. </a:t>
            </a:r>
          </a:p>
          <a:p>
            <a:endParaRPr lang="en-US" baseline="0" dirty="0" smtClean="0"/>
          </a:p>
          <a:p>
            <a:r>
              <a:rPr lang="en-US" baseline="0" dirty="0" smtClean="0"/>
              <a:t>For instance, in terms of its scale of features.</a:t>
            </a:r>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23</a:t>
            </a:fld>
            <a:endParaRPr lang="en-US"/>
          </a:p>
        </p:txBody>
      </p:sp>
    </p:spTree>
    <p:extLst>
      <p:ext uri="{BB962C8B-B14F-4D97-AF65-F5344CB8AC3E}">
        <p14:creationId xmlns:p14="http://schemas.microsoft.com/office/powerpoint/2010/main" val="1879926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tested prototypes during weekly video conferences like this one.</a:t>
            </a:r>
          </a:p>
          <a:p>
            <a:endParaRPr lang="en-US" dirty="0" smtClean="0"/>
          </a:p>
          <a:p>
            <a:r>
              <a:rPr lang="en-US" dirty="0" smtClean="0"/>
              <a:t>In order to streamline the installation</a:t>
            </a:r>
            <a:r>
              <a:rPr lang="en-US" baseline="0" dirty="0" smtClean="0"/>
              <a:t> process, both for demonstrations and for deploying our tool, we found it was useful to automate the entire process.  This included building our tool and all of its dependencies. </a:t>
            </a:r>
          </a:p>
          <a:p>
            <a:endParaRPr lang="en-US" baseline="0" dirty="0" smtClean="0"/>
          </a:p>
          <a:p>
            <a:r>
              <a:rPr lang="en-US" baseline="0" dirty="0" smtClean="0"/>
              <a:t>When we moved on site, we also found that it was useful to budgeting time for transitioning to real data. This allowed us to maximize the short amount of face time with our target users.</a:t>
            </a:r>
            <a:endParaRPr lang="en-US" dirty="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24</a:t>
            </a:fld>
            <a:endParaRPr lang="en-US"/>
          </a:p>
        </p:txBody>
      </p:sp>
    </p:spTree>
    <p:extLst>
      <p:ext uri="{BB962C8B-B14F-4D97-AF65-F5344CB8AC3E}">
        <p14:creationId xmlns:p14="http://schemas.microsoft.com/office/powerpoint/2010/main" val="1694008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resulting prototype can be explained with example usage. </a:t>
            </a:r>
            <a:endParaRPr lang="en-US" baseline="0" dirty="0" smtClean="0"/>
          </a:p>
          <a:p>
            <a:endParaRPr lang="en-US" dirty="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25</a:t>
            </a:fld>
            <a:endParaRPr lang="en-US"/>
          </a:p>
        </p:txBody>
      </p:sp>
    </p:spTree>
    <p:extLst>
      <p:ext uri="{BB962C8B-B14F-4D97-AF65-F5344CB8AC3E}">
        <p14:creationId xmlns:p14="http://schemas.microsoft.com/office/powerpoint/2010/main" val="4184419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 of this process is our prototype software called Shotviewer. </a:t>
            </a:r>
          </a:p>
          <a:p>
            <a:endParaRPr lang="en-US" dirty="0" smtClean="0"/>
          </a:p>
          <a:p>
            <a:r>
              <a:rPr lang="en-US" dirty="0" smtClean="0"/>
              <a:t>Shotviewer acts as a details-on-demand</a:t>
            </a:r>
            <a:r>
              <a:rPr lang="en-US" baseline="0" dirty="0" smtClean="0"/>
              <a:t> for existing visualizations. Think of it as explaining the color behind cell plots.</a:t>
            </a:r>
          </a:p>
          <a:p>
            <a:endParaRPr lang="en-US" baseline="0" dirty="0" smtClean="0"/>
          </a:p>
          <a:p>
            <a:r>
              <a:rPr lang="en-US" baseline="0" dirty="0" smtClean="0"/>
              <a:t>It uses three linked views to display information about the multityped data.</a:t>
            </a:r>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26</a:t>
            </a:fld>
            <a:endParaRPr lang="en-US"/>
          </a:p>
        </p:txBody>
      </p:sp>
    </p:spTree>
    <p:extLst>
      <p:ext uri="{BB962C8B-B14F-4D97-AF65-F5344CB8AC3E}">
        <p14:creationId xmlns:p14="http://schemas.microsoft.com/office/powerpoint/2010/main" val="1728449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baseline="0" dirty="0" smtClean="0"/>
              <a:t>The 3D geometry view enables us to place the shot components in the truck’s geometry.</a:t>
            </a:r>
          </a:p>
          <a:p>
            <a:pPr algn="l"/>
            <a:endParaRPr lang="en-US" b="0" baseline="0" dirty="0" smtClean="0"/>
          </a:p>
          <a:p>
            <a:pPr algn="l"/>
            <a:endParaRPr lang="en-US" b="0" baseline="0" dirty="0" smtClean="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27</a:t>
            </a:fld>
            <a:endParaRPr lang="en-US"/>
          </a:p>
        </p:txBody>
      </p:sp>
    </p:spTree>
    <p:extLst>
      <p:ext uri="{BB962C8B-B14F-4D97-AF65-F5344CB8AC3E}">
        <p14:creationId xmlns:p14="http://schemas.microsoft.com/office/powerpoint/2010/main" val="2174991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shotline view then provides details about the shot.</a:t>
            </a:r>
          </a:p>
          <a:p>
            <a:endParaRPr lang="en-US" baseline="0" dirty="0" smtClean="0"/>
          </a:p>
          <a:p>
            <a:r>
              <a:rPr lang="en-US" baseline="0" dirty="0" smtClean="0"/>
              <a:t>This includes the shots mass and velocity as it was going through the vehicle.</a:t>
            </a:r>
          </a:p>
          <a:p>
            <a:endParaRPr lang="en-US" baseline="0" dirty="0" smtClean="0"/>
          </a:p>
          <a:p>
            <a:r>
              <a:rPr lang="en-US" baseline="0" dirty="0" smtClean="0"/>
              <a:t>It also displays information about the components which get damaged, which are marked by the red glyph.</a:t>
            </a:r>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28</a:t>
            </a:fld>
            <a:endParaRPr lang="en-US"/>
          </a:p>
        </p:txBody>
      </p:sp>
    </p:spTree>
    <p:extLst>
      <p:ext uri="{BB962C8B-B14F-4D97-AF65-F5344CB8AC3E}">
        <p14:creationId xmlns:p14="http://schemas.microsoft.com/office/powerpoint/2010/main" val="4050457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baseline="0" dirty="0" smtClean="0"/>
              <a:t>Selecting the component in the shotline view also highlights it in the system view, where we can see that damage to the valve assembly damages the truck’s mobility as shown by the thick blue path.</a:t>
            </a:r>
          </a:p>
          <a:p>
            <a:pPr algn="l"/>
            <a:endParaRPr lang="en-US" b="0" baseline="0" dirty="0" smtClean="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29</a:t>
            </a:fld>
            <a:endParaRPr lang="en-US"/>
          </a:p>
        </p:txBody>
      </p:sp>
    </p:spTree>
    <p:extLst>
      <p:ext uri="{BB962C8B-B14F-4D97-AF65-F5344CB8AC3E}">
        <p14:creationId xmlns:p14="http://schemas.microsoft.com/office/powerpoint/2010/main" val="1899909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option is to actually shoot at the vehicles and see what happens.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helps them identify what vehicle parts are likely to be damaged, and make recommendations to vehicle design based on those findings.</a:t>
            </a:r>
          </a:p>
          <a:p>
            <a:endParaRPr lang="en-US" baseline="0" dirty="0" smtClean="0"/>
          </a:p>
          <a:p>
            <a:r>
              <a:rPr lang="en-US" baseline="0" dirty="0" smtClean="0"/>
              <a:t>But this is expensive, so analysts use simulations in place of live fire testing. </a:t>
            </a:r>
          </a:p>
          <a:p>
            <a:endParaRPr lang="en-US" baseline="0" dirty="0" smtClean="0"/>
          </a:p>
          <a:p>
            <a:r>
              <a:rPr lang="en-US" baseline="0" dirty="0" smtClean="0"/>
              <a:t>They use these simulations enable engineers to find patterns and outliers in the vehicle vulnerability beyond what </a:t>
            </a:r>
            <a:r>
              <a:rPr lang="en-US" baseline="0" smtClean="0"/>
              <a:t>is fea</a:t>
            </a:r>
            <a:endParaRPr lang="en-US" baseline="0" dirty="0" smtClean="0"/>
          </a:p>
          <a:p>
            <a:endParaRPr lang="en-US" baseline="0" dirty="0" smtClean="0"/>
          </a:p>
          <a:p>
            <a:r>
              <a:rPr lang="en-US" baseline="0" dirty="0" smtClean="0"/>
              <a:t>But understanding these simulations requires reasoning about spatial and non-spatial data.</a:t>
            </a:r>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3</a:t>
            </a:fld>
            <a:endParaRPr lang="en-US"/>
          </a:p>
        </p:txBody>
      </p:sp>
    </p:spTree>
    <p:extLst>
      <p:ext uri="{BB962C8B-B14F-4D97-AF65-F5344CB8AC3E}">
        <p14:creationId xmlns:p14="http://schemas.microsoft.com/office/powerpoint/2010/main" val="2220273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 of this process is our prototype software called Shotviewer. </a:t>
            </a:r>
          </a:p>
          <a:p>
            <a:endParaRPr lang="en-US" dirty="0" smtClean="0"/>
          </a:p>
          <a:p>
            <a:r>
              <a:rPr lang="en-US" dirty="0" smtClean="0"/>
              <a:t>Shotviewer acts as a details-on-demand</a:t>
            </a:r>
            <a:r>
              <a:rPr lang="en-US" baseline="0" dirty="0" smtClean="0"/>
              <a:t> for existing visualizations. Think of it as explaining the color behind cell plots.</a:t>
            </a:r>
          </a:p>
          <a:p>
            <a:endParaRPr lang="en-US" baseline="0" dirty="0" smtClean="0"/>
          </a:p>
          <a:p>
            <a:r>
              <a:rPr lang="en-US" baseline="0" dirty="0" smtClean="0"/>
              <a:t>It uses three linked views to display information about the multityped data.</a:t>
            </a:r>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30</a:t>
            </a:fld>
            <a:endParaRPr lang="en-US"/>
          </a:p>
        </p:txBody>
      </p:sp>
    </p:spTree>
    <p:extLst>
      <p:ext uri="{BB962C8B-B14F-4D97-AF65-F5344CB8AC3E}">
        <p14:creationId xmlns:p14="http://schemas.microsoft.com/office/powerpoint/2010/main" val="533383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 of this process is our prototype software called Shotviewer. </a:t>
            </a:r>
          </a:p>
          <a:p>
            <a:endParaRPr lang="en-US" dirty="0" smtClean="0"/>
          </a:p>
          <a:p>
            <a:r>
              <a:rPr lang="en-US" dirty="0" smtClean="0"/>
              <a:t>Shotviewer acts as a details-on-demand</a:t>
            </a:r>
            <a:r>
              <a:rPr lang="en-US" baseline="0" dirty="0" smtClean="0"/>
              <a:t> for existing visualizations. Think of it as explaining the color behind cell plots.</a:t>
            </a:r>
          </a:p>
          <a:p>
            <a:endParaRPr lang="en-US" baseline="0" dirty="0" smtClean="0"/>
          </a:p>
          <a:p>
            <a:r>
              <a:rPr lang="en-US" baseline="0" dirty="0" smtClean="0"/>
              <a:t>It uses three linked views to display information about the multityped data.</a:t>
            </a:r>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31</a:t>
            </a:fld>
            <a:endParaRPr lang="en-US"/>
          </a:p>
        </p:txBody>
      </p:sp>
    </p:spTree>
    <p:extLst>
      <p:ext uri="{BB962C8B-B14F-4D97-AF65-F5344CB8AC3E}">
        <p14:creationId xmlns:p14="http://schemas.microsoft.com/office/powerpoint/2010/main" val="1739706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call this divide-and-conquer strategy</a:t>
            </a:r>
            <a:r>
              <a:rPr lang="en-US" baseline="0" dirty="0" smtClean="0"/>
              <a:t> view-design parallelism.</a:t>
            </a:r>
          </a:p>
          <a:p>
            <a:endParaRPr lang="en-US" dirty="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32</a:t>
            </a:fld>
            <a:endParaRPr lang="en-US"/>
          </a:p>
        </p:txBody>
      </p:sp>
    </p:spTree>
    <p:extLst>
      <p:ext uri="{BB962C8B-B14F-4D97-AF65-F5344CB8AC3E}">
        <p14:creationId xmlns:p14="http://schemas.microsoft.com/office/powerpoint/2010/main" val="1935847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can best be explained by looking at a timeline of our work.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were initially overwhelmed with the multityped data which had an uncountable number of design possibilities.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Also, our collaborators wanted to see all of their data immediately--making it hard to focus them on a specific type.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this initial point we were stuck and frustrated.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Rather than trying to work with all three data types at once….</a:t>
            </a:r>
          </a:p>
          <a:p>
            <a:endParaRPr lang="en-US" baseline="0" dirty="0" smtClean="0"/>
          </a:p>
        </p:txBody>
      </p:sp>
      <p:sp>
        <p:nvSpPr>
          <p:cNvPr id="4" name="Slide Number Placeholder 3"/>
          <p:cNvSpPr>
            <a:spLocks noGrp="1"/>
          </p:cNvSpPr>
          <p:nvPr>
            <p:ph type="sldNum" sz="quarter" idx="10"/>
          </p:nvPr>
        </p:nvSpPr>
        <p:spPr/>
        <p:txBody>
          <a:bodyPr/>
          <a:lstStyle/>
          <a:p>
            <a:fld id="{7D7741C4-CFFA-4361-B95E-CFAF2D9DF9C9}" type="slidenum">
              <a:rPr lang="en-US" smtClean="0"/>
              <a:t>33</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964517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focused explicitly on just one data type – the simulation results. And iterated toward an implemented prototype.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Getting to a tangible prototype, even if just for one data type, injected new life into the project as it excited our collaborators.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While developing the Shotline View we stalled for several reason, such as waiting for data, parsers or feedback.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of these stalls, we were able to overlap design activities for a second view with the first one.</a:t>
            </a:r>
          </a:p>
          <a:p>
            <a:endParaRPr lang="en-US" baseline="0" dirty="0" smtClean="0"/>
          </a:p>
        </p:txBody>
      </p:sp>
      <p:sp>
        <p:nvSpPr>
          <p:cNvPr id="4" name="Slide Number Placeholder 3"/>
          <p:cNvSpPr>
            <a:spLocks noGrp="1"/>
          </p:cNvSpPr>
          <p:nvPr>
            <p:ph type="sldNum" sz="quarter" idx="10"/>
          </p:nvPr>
        </p:nvSpPr>
        <p:spPr/>
        <p:txBody>
          <a:bodyPr/>
          <a:lstStyle/>
          <a:p>
            <a:fld id="{7D7741C4-CFFA-4361-B95E-CFAF2D9DF9C9}" type="slidenum">
              <a:rPr lang="en-US" smtClean="0"/>
              <a:t>34</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817127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parallel we developed the system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was particularly effective because the variety of activities at any one time kept us from getting exhausted.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Ultimately, we combined the system view and shotline view into a prototype.</a:t>
            </a:r>
          </a:p>
          <a:p>
            <a:endParaRPr lang="en-US" baseline="0" dirty="0" smtClean="0"/>
          </a:p>
        </p:txBody>
      </p:sp>
      <p:sp>
        <p:nvSpPr>
          <p:cNvPr id="4" name="Slide Number Placeholder 3"/>
          <p:cNvSpPr>
            <a:spLocks noGrp="1"/>
          </p:cNvSpPr>
          <p:nvPr>
            <p:ph type="sldNum" sz="quarter" idx="10"/>
          </p:nvPr>
        </p:nvSpPr>
        <p:spPr/>
        <p:txBody>
          <a:bodyPr/>
          <a:lstStyle/>
          <a:p>
            <a:fld id="{7D7741C4-CFFA-4361-B95E-CFAF2D9DF9C9}" type="slidenum">
              <a:rPr lang="en-US" smtClean="0"/>
              <a:t>35</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2469413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Concurrently, we were developing the geometry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this was later combined into the final three view system which was our final prototype.</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key idea of view design parallelism is to build views for a visualization in a parallel and staggered fashion.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7D7741C4-CFFA-4361-B95E-CFAF2D9DF9C9}" type="slidenum">
              <a:rPr lang="en-US" smtClean="0"/>
              <a:t>36</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1513682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the opportunity to create a new view arises, we advocate selecting a view whose data is available, and that we can design quickly with a large impact.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believe it is particularly effective when working with multityped data, though future work is needed to validate it beyond this design study.</a:t>
            </a:r>
          </a:p>
          <a:p>
            <a:endParaRPr lang="en-US" baseline="0" dirty="0" smtClean="0"/>
          </a:p>
        </p:txBody>
      </p:sp>
      <p:sp>
        <p:nvSpPr>
          <p:cNvPr id="4" name="Slide Number Placeholder 3"/>
          <p:cNvSpPr>
            <a:spLocks noGrp="1"/>
          </p:cNvSpPr>
          <p:nvPr>
            <p:ph type="sldNum" sz="quarter" idx="10"/>
          </p:nvPr>
        </p:nvSpPr>
        <p:spPr/>
        <p:txBody>
          <a:bodyPr/>
          <a:lstStyle/>
          <a:p>
            <a:fld id="{7D7741C4-CFFA-4361-B95E-CFAF2D9DF9C9}" type="slidenum">
              <a:rPr lang="en-US" smtClean="0"/>
              <a:t>37</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2079483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conclusion, we have contributed the first thorough problem characterization, data abstraction, and task analysis for the domain of ballistic vulnerability analysis.</a:t>
            </a:r>
          </a:p>
          <a:p>
            <a:endParaRPr lang="en-US" baseline="0" dirty="0" smtClean="0"/>
          </a:p>
          <a:p>
            <a:r>
              <a:rPr lang="en-US" baseline="0" dirty="0" smtClean="0"/>
              <a:t>We presented a prototype visualization tool called Shotviewer that supports reasoning about combined spatial and non-spatial ballistic simulation data.</a:t>
            </a:r>
          </a:p>
          <a:p>
            <a:endParaRPr lang="en-US" baseline="0" dirty="0" smtClean="0"/>
          </a:p>
          <a:p>
            <a:r>
              <a:rPr lang="en-US" baseline="0" dirty="0" smtClean="0"/>
              <a:t>We also reflected on the process of designing </a:t>
            </a:r>
            <a:r>
              <a:rPr lang="en-US" baseline="0" dirty="0" err="1" smtClean="0"/>
              <a:t>shotviewer</a:t>
            </a:r>
            <a:r>
              <a:rPr lang="en-US" baseline="0" dirty="0" smtClean="0"/>
              <a:t> to find a strategy of view-design parallelism for working with multityped data.</a:t>
            </a:r>
          </a:p>
          <a:p>
            <a:endParaRPr lang="en-US" dirty="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38</a:t>
            </a:fld>
            <a:endParaRPr lang="en-US"/>
          </a:p>
        </p:txBody>
      </p:sp>
    </p:spTree>
    <p:extLst>
      <p:ext uri="{BB962C8B-B14F-4D97-AF65-F5344CB8AC3E}">
        <p14:creationId xmlns:p14="http://schemas.microsoft.com/office/powerpoint/2010/main" val="1275400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baseline="0" dirty="0" smtClean="0">
              <a:solidFill>
                <a:schemeClr val="tx1"/>
              </a:solidFill>
              <a:effectLst/>
              <a:latin typeface="+mn-lt"/>
              <a:ea typeface="+mn-ea"/>
              <a:cs typeface="+mn-cs"/>
            </a:endParaRPr>
          </a:p>
        </p:txBody>
      </p:sp>
      <p:sp>
        <p:nvSpPr>
          <p:cNvPr id="5" name="Slide Number Placeholder 4"/>
          <p:cNvSpPr>
            <a:spLocks noGrp="1"/>
          </p:cNvSpPr>
          <p:nvPr>
            <p:ph type="sldNum" sz="quarter" idx="11"/>
          </p:nvPr>
        </p:nvSpPr>
        <p:spPr/>
        <p:txBody>
          <a:bodyPr/>
          <a:lstStyle/>
          <a:p>
            <a:fld id="{7D7741C4-CFFA-4361-B95E-CFAF2D9DF9C9}" type="slidenum">
              <a:rPr lang="en-US" smtClean="0"/>
              <a:t>39</a:t>
            </a:fld>
            <a:endParaRPr lang="en-US"/>
          </a:p>
        </p:txBody>
      </p:sp>
      <p:sp>
        <p:nvSpPr>
          <p:cNvPr id="4" name="Footer Placeholder 3"/>
          <p:cNvSpPr>
            <a:spLocks noGrp="1"/>
          </p:cNvSpPr>
          <p:nvPr>
            <p:ph type="ftr" sz="quarter" idx="12"/>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137834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includes the target</a:t>
            </a:r>
            <a:r>
              <a:rPr lang="en-US" baseline="0" dirty="0" smtClean="0"/>
              <a:t> vehicle’s 3D geometry.</a:t>
            </a:r>
          </a:p>
          <a:p>
            <a:endParaRPr lang="en-US" baseline="0" dirty="0" smtClean="0"/>
          </a:p>
          <a:p>
            <a:r>
              <a:rPr lang="en-US" baseline="0" dirty="0" smtClean="0"/>
              <a:t>----</a:t>
            </a:r>
          </a:p>
          <a:p>
            <a:endParaRPr lang="en-US" baseline="0" dirty="0" smtClean="0"/>
          </a:p>
          <a:p>
            <a:r>
              <a:rPr lang="en-US" baseline="0" dirty="0" smtClean="0"/>
              <a:t>The physically-based simulations that compute the path of a shot through the vehicle.</a:t>
            </a:r>
          </a:p>
          <a:p>
            <a:endParaRPr lang="en-US" baseline="0" dirty="0" smtClean="0"/>
          </a:p>
          <a:p>
            <a:r>
              <a:rPr lang="en-US" baseline="0" dirty="0" smtClean="0"/>
              <a:t>----</a:t>
            </a:r>
          </a:p>
          <a:p>
            <a:endParaRPr lang="en-US" baseline="0" dirty="0" smtClean="0"/>
          </a:p>
          <a:p>
            <a:r>
              <a:rPr lang="en-US" baseline="0" dirty="0" smtClean="0"/>
              <a:t>And a hierarchical representation of the vehicle’s functionality which models damage to the vehicles capabilities.</a:t>
            </a:r>
          </a:p>
          <a:p>
            <a:endParaRPr lang="en-US" baseline="0" dirty="0" smtClean="0"/>
          </a:p>
          <a:p>
            <a:r>
              <a:rPr lang="en-US" baseline="0" dirty="0" smtClean="0"/>
              <a:t>---</a:t>
            </a:r>
          </a:p>
          <a:p>
            <a:endParaRPr lang="en-US" baseline="0" dirty="0" smtClean="0"/>
          </a:p>
          <a:p>
            <a:r>
              <a:rPr lang="en-US" baseline="0" dirty="0" smtClean="0"/>
              <a:t>In this design study, we created a tool to support the analysis of this multityped data.</a:t>
            </a:r>
          </a:p>
          <a:p>
            <a:endParaRPr lang="en-US" baseline="0" dirty="0" smtClean="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4</a:t>
            </a:fld>
            <a:endParaRPr lang="en-US"/>
          </a:p>
        </p:txBody>
      </p:sp>
    </p:spTree>
    <p:extLst>
      <p:ext uri="{BB962C8B-B14F-4D97-AF65-F5344CB8AC3E}">
        <p14:creationId xmlns:p14="http://schemas.microsoft.com/office/powerpoint/2010/main" val="2809410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40</a:t>
            </a:fld>
            <a:endParaRPr lang="en-US"/>
          </a:p>
        </p:txBody>
      </p:sp>
    </p:spTree>
    <p:extLst>
      <p:ext uri="{BB962C8B-B14F-4D97-AF65-F5344CB8AC3E}">
        <p14:creationId xmlns:p14="http://schemas.microsoft.com/office/powerpoint/2010/main" val="1607833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baseline="0" dirty="0" smtClean="0">
                <a:solidFill>
                  <a:schemeClr val="tx1"/>
                </a:solidFill>
                <a:effectLst/>
                <a:latin typeface="+mn-lt"/>
                <a:ea typeface="+mn-ea"/>
                <a:cs typeface="+mn-cs"/>
              </a:rPr>
              <a:t>In addition to the multityped data, we were also challenged by the fact that we were working remotely.</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Except for three short weeks working face-to-face with our target users, this entire project was conducted during weekly video conferencing sessions.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The challenges of working remotely were exacerbated by the sensitive nature of our collaborators data which could not be moved from their secure machines.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Except for the time we spent on site, all of the data we worked with were simplified test cases that did match the complexity of real data. All the figures in this talk and our paper show this simplified data.</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Also our collaborators were members of a large organization which is characterized by highly specialized individuals who rely on teamwork to accomplish goals, often with no central authority over their workflows. </a:t>
            </a:r>
          </a:p>
        </p:txBody>
      </p:sp>
      <p:sp>
        <p:nvSpPr>
          <p:cNvPr id="4" name="Slide Number Placeholder 3"/>
          <p:cNvSpPr>
            <a:spLocks noGrp="1"/>
          </p:cNvSpPr>
          <p:nvPr>
            <p:ph type="sldNum" sz="quarter" idx="10"/>
          </p:nvPr>
        </p:nvSpPr>
        <p:spPr/>
        <p:txBody>
          <a:bodyPr/>
          <a:lstStyle/>
          <a:p>
            <a:fld id="{7D7741C4-CFFA-4361-B95E-CFAF2D9DF9C9}" type="slidenum">
              <a:rPr lang="en-US" smtClean="0"/>
              <a:t>5</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407859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contribute the first thorough problem characterization, data abstraction, and task analysis for the domain of ballistic vulnerability.</a:t>
            </a:r>
          </a:p>
          <a:p>
            <a:endParaRPr lang="en-US" baseline="0" dirty="0" smtClean="0"/>
          </a:p>
          <a:p>
            <a:r>
              <a:rPr lang="en-US" baseline="0" dirty="0" smtClean="0"/>
              <a:t>Based on this analysis, we present a prototype visualization tool called Shotviewer that supports reasoning about combined spatial and non-spatial ballistic simulation data.</a:t>
            </a:r>
          </a:p>
          <a:p>
            <a:endParaRPr lang="en-US" baseline="0" dirty="0" smtClean="0"/>
          </a:p>
          <a:p>
            <a:r>
              <a:rPr lang="en-US" baseline="0" dirty="0" smtClean="0"/>
              <a:t>And we reflect on the process of designing </a:t>
            </a:r>
            <a:r>
              <a:rPr lang="en-US" baseline="0" dirty="0" err="1" smtClean="0"/>
              <a:t>shotviewer</a:t>
            </a:r>
            <a:r>
              <a:rPr lang="en-US" baseline="0" dirty="0" smtClean="0"/>
              <a:t> to find a strategy of view-design parallelism for working with multityped data.</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remainder of this talk will follow these contributions as an outline.</a:t>
            </a:r>
          </a:p>
          <a:p>
            <a:endParaRPr lang="en-US" baseline="0" dirty="0" smtClean="0"/>
          </a:p>
        </p:txBody>
      </p:sp>
      <p:sp>
        <p:nvSpPr>
          <p:cNvPr id="4" name="Slide Number Placeholder 3"/>
          <p:cNvSpPr>
            <a:spLocks noGrp="1"/>
          </p:cNvSpPr>
          <p:nvPr>
            <p:ph type="sldNum" sz="quarter" idx="10"/>
          </p:nvPr>
        </p:nvSpPr>
        <p:spPr/>
        <p:txBody>
          <a:bodyPr/>
          <a:lstStyle/>
          <a:p>
            <a:fld id="{7D7741C4-CFFA-4361-B95E-CFAF2D9DF9C9}" type="slidenum">
              <a:rPr lang="en-US" smtClean="0"/>
              <a:t>6</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2446201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recommendations mentioned throughout the talk. They will be marked with this bold symbol.</a:t>
            </a:r>
          </a:p>
        </p:txBody>
      </p:sp>
      <p:sp>
        <p:nvSpPr>
          <p:cNvPr id="4" name="Slide Number Placeholder 3"/>
          <p:cNvSpPr>
            <a:spLocks noGrp="1"/>
          </p:cNvSpPr>
          <p:nvPr>
            <p:ph type="sldNum" sz="quarter" idx="10"/>
          </p:nvPr>
        </p:nvSpPr>
        <p:spPr/>
        <p:txBody>
          <a:bodyPr/>
          <a:lstStyle/>
          <a:p>
            <a:fld id="{7D7741C4-CFFA-4361-B95E-CFAF2D9DF9C9}" type="slidenum">
              <a:rPr lang="en-US" smtClean="0"/>
              <a:t>7</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391115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getting into the data</a:t>
            </a:r>
            <a:r>
              <a:rPr lang="en-US" baseline="0" dirty="0" smtClean="0"/>
              <a:t> and tasks of ballistic vulnerability analysis, we will introduce our collaborators and the methods we used to interface with them.</a:t>
            </a:r>
            <a:endParaRPr lang="en-US" dirty="0"/>
          </a:p>
        </p:txBody>
      </p:sp>
      <p:sp>
        <p:nvSpPr>
          <p:cNvPr id="4" name="Footer Placeholder 3"/>
          <p:cNvSpPr>
            <a:spLocks noGrp="1"/>
          </p:cNvSpPr>
          <p:nvPr>
            <p:ph type="ftr" sz="quarter" idx="10"/>
          </p:nvPr>
        </p:nvSpPr>
        <p:spPr/>
        <p:txBody>
          <a:bodyPr/>
          <a:lstStyle/>
          <a:p>
            <a:r>
              <a:rPr lang="en-US" smtClean="0"/>
              <a:t>A Shot at Visual Vulnerability Analysis</a:t>
            </a:r>
            <a:endParaRPr lang="en-US"/>
          </a:p>
        </p:txBody>
      </p:sp>
      <p:sp>
        <p:nvSpPr>
          <p:cNvPr id="5" name="Slide Number Placeholder 4"/>
          <p:cNvSpPr>
            <a:spLocks noGrp="1"/>
          </p:cNvSpPr>
          <p:nvPr>
            <p:ph type="sldNum" sz="quarter" idx="11"/>
          </p:nvPr>
        </p:nvSpPr>
        <p:spPr/>
        <p:txBody>
          <a:bodyPr/>
          <a:lstStyle/>
          <a:p>
            <a:fld id="{7D7741C4-CFFA-4361-B95E-CFAF2D9DF9C9}" type="slidenum">
              <a:rPr lang="en-US" smtClean="0"/>
              <a:t>8</a:t>
            </a:fld>
            <a:endParaRPr lang="en-US"/>
          </a:p>
        </p:txBody>
      </p:sp>
    </p:spTree>
    <p:extLst>
      <p:ext uri="{BB962C8B-B14F-4D97-AF65-F5344CB8AC3E}">
        <p14:creationId xmlns:p14="http://schemas.microsoft.com/office/powerpoint/2010/main" val="1451427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target users were three ballistic vulnerability analysts, but in order to completely understand the relevant data and tasks we sampled other people in the organization.</a:t>
            </a:r>
          </a:p>
          <a:p>
            <a:endParaRPr lang="en-US" baseline="0" dirty="0" smtClean="0"/>
          </a:p>
          <a:p>
            <a:r>
              <a:rPr lang="en-US" baseline="0" dirty="0" smtClean="0"/>
              <a:t>In particular, we worked with three engineers who produce simulation inputs and one evaluator who consumers the analysts' results. </a:t>
            </a:r>
          </a:p>
        </p:txBody>
      </p:sp>
      <p:sp>
        <p:nvSpPr>
          <p:cNvPr id="4" name="Slide Number Placeholder 3"/>
          <p:cNvSpPr>
            <a:spLocks noGrp="1"/>
          </p:cNvSpPr>
          <p:nvPr>
            <p:ph type="sldNum" sz="quarter" idx="10"/>
          </p:nvPr>
        </p:nvSpPr>
        <p:spPr/>
        <p:txBody>
          <a:bodyPr/>
          <a:lstStyle/>
          <a:p>
            <a:fld id="{7D7741C4-CFFA-4361-B95E-CFAF2D9DF9C9}" type="slidenum">
              <a:rPr lang="en-US" smtClean="0"/>
              <a:t>9</a:t>
            </a:fld>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Tree>
    <p:extLst>
      <p:ext uri="{BB962C8B-B14F-4D97-AF65-F5344CB8AC3E}">
        <p14:creationId xmlns:p14="http://schemas.microsoft.com/office/powerpoint/2010/main" val="283842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noFill/>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algn="l"/>
            <a:r>
              <a:rPr lang="en-US" dirty="0" smtClean="0"/>
              <a:t>A Shot at Visual Vulnerability Analysis</a:t>
            </a:r>
            <a:endParaRPr lang="en-US" dirty="0"/>
          </a:p>
        </p:txBody>
      </p:sp>
      <p:sp>
        <p:nvSpPr>
          <p:cNvPr id="6" name="Slide Number Placeholder 5"/>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409780495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
        <p:nvSpPr>
          <p:cNvPr id="6" name="Slide Number Placeholder 5"/>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43958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smtClean="0"/>
              <a:t>A Shot at Visual Vulnerability Analysis</a:t>
            </a:r>
            <a:endParaRPr lang="en-US"/>
          </a:p>
        </p:txBody>
      </p:sp>
      <p:sp>
        <p:nvSpPr>
          <p:cNvPr id="6" name="Slide Number Placeholder 5"/>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3121950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smtClean="0"/>
              <a:t>Click to edit Master title style</a:t>
            </a:r>
            <a:endParaRPr lang="en-US"/>
          </a:p>
        </p:txBody>
      </p:sp>
      <p:sp>
        <p:nvSpPr>
          <p:cNvPr id="3" name="Content Placeholder 2"/>
          <p:cNvSpPr>
            <a:spLocks noGrp="1"/>
          </p:cNvSpPr>
          <p:nvPr>
            <p:ph idx="1"/>
          </p:nvPr>
        </p:nvSpPr>
        <p:spPr>
          <a:noFill/>
        </p:spPr>
        <p:txBody>
          <a:bodyPr/>
          <a:lstStyle>
            <a:lvl1pPr>
              <a:defRPr sz="3200"/>
            </a:lvl1pPr>
            <a:lvl2pPr marL="685800" indent="-228600">
              <a:buFont typeface="Calibri" panose="020F0502020204030204" pitchFamily="34" charset="0"/>
              <a:buChar cha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29722256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60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4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1092285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237986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242302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1224973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smtClean="0"/>
              <a:t>A Shot at Visual Vulnerability Analysis</a:t>
            </a:r>
            <a:endParaRPr lang="en-US"/>
          </a:p>
        </p:txBody>
      </p:sp>
      <p:sp>
        <p:nvSpPr>
          <p:cNvPr id="4" name="Slide Number Placeholder 3"/>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2567517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smtClean="0"/>
              <a:t>A Shot at Visual Vulnerability Analysis</a:t>
            </a:r>
            <a:endParaRPr lang="en-US"/>
          </a:p>
        </p:txBody>
      </p:sp>
      <p:sp>
        <p:nvSpPr>
          <p:cNvPr id="7" name="Slide Number Placeholder 6"/>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4117314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smtClean="0"/>
              <a:t>A Shot at Visual Vulnerability Analysis</a:t>
            </a:r>
            <a:endParaRPr lang="en-US"/>
          </a:p>
        </p:txBody>
      </p:sp>
      <p:sp>
        <p:nvSpPr>
          <p:cNvPr id="7" name="Slide Number Placeholder 6"/>
          <p:cNvSpPr>
            <a:spLocks noGrp="1"/>
          </p:cNvSpPr>
          <p:nvPr>
            <p:ph type="sldNum" sz="quarter" idx="12"/>
          </p:nvPr>
        </p:nvSpPr>
        <p:spPr/>
        <p:txBody>
          <a:bodyPr/>
          <a:lstStyle/>
          <a:p>
            <a:fld id="{2C9990ED-ECC6-4457-91E9-E068ADB5793D}" type="slidenum">
              <a:rPr lang="en-US" smtClean="0"/>
              <a:t>‹#›</a:t>
            </a:fld>
            <a:endParaRPr lang="en-US"/>
          </a:p>
        </p:txBody>
      </p:sp>
    </p:spTree>
    <p:extLst>
      <p:ext uri="{BB962C8B-B14F-4D97-AF65-F5344CB8AC3E}">
        <p14:creationId xmlns:p14="http://schemas.microsoft.com/office/powerpoint/2010/main" val="2685404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smtClean="0"/>
              <a:t>A Shot at Visual Vulnerability Analysis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9990ED-ECC6-4457-91E9-E068ADB5793D}" type="slidenum">
              <a:rPr lang="en-US" smtClean="0"/>
              <a:t>‹#›</a:t>
            </a:fld>
            <a:endParaRPr lang="en-US"/>
          </a:p>
        </p:txBody>
      </p:sp>
    </p:spTree>
    <p:extLst>
      <p:ext uri="{BB962C8B-B14F-4D97-AF65-F5344CB8AC3E}">
        <p14:creationId xmlns:p14="http://schemas.microsoft.com/office/powerpoint/2010/main" val="3624393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tx1"/>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2.wdp"/><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2.wdp"/><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47.png"/><Relationship Id="rId12"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47.png"/><Relationship Id="rId12"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7994071" y="5999016"/>
            <a:ext cx="4156364" cy="803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ctrTitle"/>
          </p:nvPr>
        </p:nvSpPr>
        <p:spPr>
          <a:xfrm>
            <a:off x="154135" y="2231354"/>
            <a:ext cx="11305309" cy="842963"/>
          </a:xfrm>
        </p:spPr>
        <p:txBody>
          <a:bodyPr>
            <a:noAutofit/>
          </a:bodyPr>
          <a:lstStyle/>
          <a:p>
            <a:pPr algn="l"/>
            <a:r>
              <a:rPr lang="en-US" sz="5400" dirty="0" smtClean="0">
                <a:solidFill>
                  <a:schemeClr val="tx1"/>
                </a:solidFill>
                <a:latin typeface="Cambria" panose="02040503050406030204" pitchFamily="18" charset="0"/>
              </a:rPr>
              <a:t>A Shot at Visual Vulnerability Analysis</a:t>
            </a:r>
            <a:endParaRPr lang="en-US" sz="5400" dirty="0">
              <a:solidFill>
                <a:schemeClr val="tx1"/>
              </a:solidFill>
              <a:latin typeface="Cambria" panose="02040503050406030204" pitchFamily="18" charset="0"/>
            </a:endParaRPr>
          </a:p>
        </p:txBody>
      </p:sp>
      <p:sp>
        <p:nvSpPr>
          <p:cNvPr id="3" name="Subtitle 2"/>
          <p:cNvSpPr>
            <a:spLocks noGrp="1"/>
          </p:cNvSpPr>
          <p:nvPr>
            <p:ph type="subTitle" idx="1"/>
          </p:nvPr>
        </p:nvSpPr>
        <p:spPr>
          <a:xfrm>
            <a:off x="154135" y="3074317"/>
            <a:ext cx="10596992" cy="1504111"/>
          </a:xfrm>
        </p:spPr>
        <p:txBody>
          <a:bodyPr>
            <a:noAutofit/>
          </a:bodyPr>
          <a:lstStyle/>
          <a:p>
            <a:pPr algn="l"/>
            <a:r>
              <a:rPr lang="en-US" sz="2800" dirty="0" smtClean="0">
                <a:solidFill>
                  <a:schemeClr val="tx1"/>
                </a:solidFill>
              </a:rPr>
              <a:t>Ethan Kerzner</a:t>
            </a:r>
            <a:r>
              <a:rPr lang="en-US" sz="2800" baseline="30000" dirty="0" smtClean="0">
                <a:solidFill>
                  <a:schemeClr val="tx1"/>
                </a:solidFill>
              </a:rPr>
              <a:t>1</a:t>
            </a:r>
            <a:r>
              <a:rPr lang="en-US" sz="2800" dirty="0" smtClean="0">
                <a:solidFill>
                  <a:schemeClr val="tx1"/>
                </a:solidFill>
              </a:rPr>
              <a:t>	Lee A. Butler</a:t>
            </a:r>
            <a:r>
              <a:rPr lang="en-US" sz="2800" baseline="30000" dirty="0">
                <a:solidFill>
                  <a:schemeClr val="tx1"/>
                </a:solidFill>
              </a:rPr>
              <a:t> </a:t>
            </a:r>
            <a:r>
              <a:rPr lang="en-US" sz="2800" baseline="30000" dirty="0" smtClean="0">
                <a:solidFill>
                  <a:schemeClr val="tx1"/>
                </a:solidFill>
              </a:rPr>
              <a:t>2	</a:t>
            </a:r>
            <a:r>
              <a:rPr lang="en-US" sz="2800" dirty="0" smtClean="0">
                <a:solidFill>
                  <a:schemeClr val="tx1"/>
                </a:solidFill>
              </a:rPr>
              <a:t>Charles Hansen</a:t>
            </a:r>
            <a:r>
              <a:rPr lang="en-US" sz="2800" baseline="30000" dirty="0" smtClean="0">
                <a:solidFill>
                  <a:schemeClr val="tx1"/>
                </a:solidFill>
              </a:rPr>
              <a:t>1	</a:t>
            </a:r>
            <a:r>
              <a:rPr lang="en-US" sz="2800" dirty="0" err="1" smtClean="0">
                <a:solidFill>
                  <a:schemeClr val="tx1"/>
                </a:solidFill>
              </a:rPr>
              <a:t>Miriah</a:t>
            </a:r>
            <a:r>
              <a:rPr lang="en-US" sz="2800" dirty="0" smtClean="0">
                <a:solidFill>
                  <a:schemeClr val="tx1"/>
                </a:solidFill>
              </a:rPr>
              <a:t> </a:t>
            </a:r>
            <a:r>
              <a:rPr lang="en-US" sz="2800" dirty="0" smtClean="0">
                <a:solidFill>
                  <a:schemeClr val="tx1"/>
                </a:solidFill>
              </a:rPr>
              <a:t>Meyer</a:t>
            </a:r>
            <a:r>
              <a:rPr lang="en-US" sz="2800" baseline="30000" dirty="0" smtClean="0">
                <a:solidFill>
                  <a:schemeClr val="tx1"/>
                </a:solidFill>
              </a:rPr>
              <a:t>1</a:t>
            </a:r>
          </a:p>
          <a:p>
            <a:pPr algn="l"/>
            <a:r>
              <a:rPr lang="en-US" sz="1800" i="1" baseline="30000" dirty="0" smtClean="0">
                <a:solidFill>
                  <a:schemeClr val="tx1"/>
                </a:solidFill>
              </a:rPr>
              <a:t>1</a:t>
            </a:r>
            <a:r>
              <a:rPr lang="en-US" sz="1800" i="1" dirty="0" smtClean="0">
                <a:solidFill>
                  <a:schemeClr val="tx1"/>
                </a:solidFill>
              </a:rPr>
              <a:t>University of Utah 		</a:t>
            </a:r>
          </a:p>
          <a:p>
            <a:pPr algn="l"/>
            <a:r>
              <a:rPr lang="en-US" sz="1800" i="1" baseline="30000" dirty="0" smtClean="0">
                <a:solidFill>
                  <a:schemeClr val="tx1"/>
                </a:solidFill>
              </a:rPr>
              <a:t>2</a:t>
            </a:r>
            <a:r>
              <a:rPr lang="en-US" sz="1800" i="1" dirty="0" smtClean="0">
                <a:solidFill>
                  <a:schemeClr val="tx1"/>
                </a:solidFill>
              </a:rPr>
              <a:t>US Army Research Laboratory</a:t>
            </a:r>
            <a:endParaRPr lang="en-US" sz="2800" i="1" dirty="0" smtClean="0">
              <a:solidFill>
                <a:schemeClr val="tx1"/>
              </a:solidFill>
            </a:endParaRPr>
          </a:p>
          <a:p>
            <a:endParaRPr lang="en-US" sz="3200" dirty="0">
              <a:solidFill>
                <a:schemeClr val="tx1"/>
              </a:solidFill>
            </a:endParaRPr>
          </a:p>
        </p:txBody>
      </p:sp>
      <p:pic>
        <p:nvPicPr>
          <p:cNvPr id="8" name="Picture 7"/>
          <p:cNvPicPr>
            <a:picLocks noChangeAspect="1"/>
          </p:cNvPicPr>
          <p:nvPr/>
        </p:nvPicPr>
        <p:blipFill>
          <a:blip r:embed="rId3"/>
          <a:stretch>
            <a:fillRect/>
          </a:stretch>
        </p:blipFill>
        <p:spPr>
          <a:xfrm>
            <a:off x="8846106" y="6163424"/>
            <a:ext cx="1653388" cy="694576"/>
          </a:xfrm>
          <a:prstGeom prst="rect">
            <a:avLst/>
          </a:prstGeom>
        </p:spPr>
      </p:pic>
      <p:pic>
        <p:nvPicPr>
          <p:cNvPr id="9" name="Picture 8"/>
          <p:cNvPicPr>
            <a:picLocks noChangeAspect="1"/>
          </p:cNvPicPr>
          <p:nvPr/>
        </p:nvPicPr>
        <p:blipFill>
          <a:blip r:embed="rId4"/>
          <a:stretch>
            <a:fillRect/>
          </a:stretch>
        </p:blipFill>
        <p:spPr>
          <a:xfrm flipH="1">
            <a:off x="8152938" y="6189360"/>
            <a:ext cx="693168" cy="668640"/>
          </a:xfrm>
          <a:prstGeom prst="rect">
            <a:avLst/>
          </a:prstGeom>
        </p:spPr>
      </p:pic>
      <p:pic>
        <p:nvPicPr>
          <p:cNvPr id="10" name="Picture 12" descr="http://www.icb.ucsb.edu/sites/www.icb.ucsb.edu/files/images/collaborations/ARL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82429" y="6204102"/>
            <a:ext cx="1662318" cy="61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503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C9990ED-ECC6-4457-91E9-E068ADB5793D}" type="slidenum">
              <a:rPr lang="en-US" smtClean="0"/>
              <a:t>10</a:t>
            </a:fld>
            <a:endParaRPr lang="en-US"/>
          </a:p>
        </p:txBody>
      </p:sp>
      <p:sp>
        <p:nvSpPr>
          <p:cNvPr id="3" name="Rectangle 2"/>
          <p:cNvSpPr/>
          <p:nvPr/>
        </p:nvSpPr>
        <p:spPr>
          <a:xfrm>
            <a:off x="8825108" y="2380522"/>
            <a:ext cx="2918565" cy="491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solidFill>
                  <a:schemeClr val="tx1"/>
                </a:solidFill>
              </a:rPr>
              <a:t>Producers</a:t>
            </a:r>
            <a:endParaRPr lang="en-US" dirty="0">
              <a:solidFill>
                <a:schemeClr val="tx1"/>
              </a:solidFill>
            </a:endParaRPr>
          </a:p>
        </p:txBody>
      </p:sp>
      <p:sp>
        <p:nvSpPr>
          <p:cNvPr id="8" name="Rectangle 7"/>
          <p:cNvSpPr/>
          <p:nvPr/>
        </p:nvSpPr>
        <p:spPr>
          <a:xfrm>
            <a:off x="8825107" y="3527567"/>
            <a:ext cx="2918565" cy="491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solidFill>
                  <a:schemeClr val="tx1"/>
                </a:solidFill>
              </a:rPr>
              <a:t>Analysts</a:t>
            </a:r>
            <a:endParaRPr lang="en-US" dirty="0">
              <a:solidFill>
                <a:schemeClr val="tx1"/>
              </a:solidFill>
            </a:endParaRPr>
          </a:p>
        </p:txBody>
      </p:sp>
      <p:sp>
        <p:nvSpPr>
          <p:cNvPr id="10" name="Rectangle 9"/>
          <p:cNvSpPr/>
          <p:nvPr/>
        </p:nvSpPr>
        <p:spPr>
          <a:xfrm>
            <a:off x="8825107" y="4683136"/>
            <a:ext cx="2918565" cy="491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solidFill>
                  <a:schemeClr val="tx1"/>
                </a:solidFill>
              </a:rPr>
              <a:t>Consumers</a:t>
            </a:r>
            <a:endParaRPr lang="en-US" dirty="0">
              <a:solidFill>
                <a:schemeClr val="tx1"/>
              </a:solidFill>
            </a:endParaRPr>
          </a:p>
        </p:txBody>
      </p:sp>
      <p:cxnSp>
        <p:nvCxnSpPr>
          <p:cNvPr id="5" name="Straight Arrow Connector 4"/>
          <p:cNvCxnSpPr>
            <a:stCxn id="3" idx="2"/>
            <a:endCxn id="8" idx="0"/>
          </p:cNvCxnSpPr>
          <p:nvPr/>
        </p:nvCxnSpPr>
        <p:spPr>
          <a:xfrm flipH="1">
            <a:off x="10284390" y="2872212"/>
            <a:ext cx="1" cy="655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10284388" y="4023519"/>
            <a:ext cx="1" cy="655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Content Placeholder 2"/>
          <p:cNvSpPr txBox="1">
            <a:spLocks/>
          </p:cNvSpPr>
          <p:nvPr/>
        </p:nvSpPr>
        <p:spPr>
          <a:xfrm>
            <a:off x="838200" y="1746504"/>
            <a:ext cx="7432040" cy="1984375"/>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Target users: three ballistic analysts</a:t>
            </a:r>
          </a:p>
          <a:p>
            <a:r>
              <a:rPr lang="en-US" dirty="0" smtClean="0"/>
              <a:t>Other collaborators:</a:t>
            </a:r>
          </a:p>
          <a:p>
            <a:pPr lvl="1"/>
            <a:r>
              <a:rPr lang="en-US" dirty="0" smtClean="0"/>
              <a:t>Three engineers producing simulation inputs</a:t>
            </a:r>
          </a:p>
          <a:p>
            <a:pPr lvl="1"/>
            <a:r>
              <a:rPr lang="en-US" dirty="0" smtClean="0"/>
              <a:t>One evaluator consuming analysts’ results</a:t>
            </a:r>
          </a:p>
          <a:p>
            <a:pPr marL="457200" lvl="1" indent="0">
              <a:buFont typeface="Calibri" panose="020F0502020204030204" pitchFamily="34" charset="0"/>
              <a:buNone/>
            </a:pPr>
            <a:endParaRPr lang="en-US" dirty="0" smtClean="0">
              <a:solidFill>
                <a:schemeClr val="accent6">
                  <a:lumMod val="75000"/>
                </a:schemeClr>
              </a:solidFill>
            </a:endParaRPr>
          </a:p>
        </p:txBody>
      </p:sp>
      <p:sp>
        <p:nvSpPr>
          <p:cNvPr id="6" name="Title 5"/>
          <p:cNvSpPr>
            <a:spLocks noGrp="1"/>
          </p:cNvSpPr>
          <p:nvPr>
            <p:ph type="title"/>
          </p:nvPr>
        </p:nvSpPr>
        <p:spPr/>
        <p:txBody>
          <a:bodyPr/>
          <a:lstStyle/>
          <a:p>
            <a:r>
              <a:rPr lang="en-US" dirty="0" smtClean="0"/>
              <a:t>Collaborators</a:t>
            </a:r>
            <a:endParaRPr lang="en-US" dirty="0"/>
          </a:p>
        </p:txBody>
      </p:sp>
      <p:sp>
        <p:nvSpPr>
          <p:cNvPr id="12" name="TextBox 11"/>
          <p:cNvSpPr txBox="1"/>
          <p:nvPr/>
        </p:nvSpPr>
        <p:spPr>
          <a:xfrm>
            <a:off x="838200" y="4267713"/>
            <a:ext cx="6479338" cy="584775"/>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3200" b="1" dirty="0"/>
              <a:t>ℛ1 </a:t>
            </a:r>
            <a:r>
              <a:rPr lang="en-US" sz="3200" b="1" dirty="0" smtClean="0"/>
              <a:t> </a:t>
            </a:r>
            <a:r>
              <a:rPr lang="en-US" sz="3200" dirty="0" smtClean="0"/>
              <a:t>Sample the relevant data pipeline</a:t>
            </a:r>
            <a:endParaRPr lang="en-US" sz="3200" dirty="0"/>
          </a:p>
        </p:txBody>
      </p:sp>
    </p:spTree>
    <p:extLst>
      <p:ext uri="{BB962C8B-B14F-4D97-AF65-F5344CB8AC3E}">
        <p14:creationId xmlns:p14="http://schemas.microsoft.com/office/powerpoint/2010/main" val="1547430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46504"/>
            <a:ext cx="5781821" cy="2327572"/>
          </a:xfrm>
        </p:spPr>
        <p:txBody>
          <a:bodyPr>
            <a:noAutofit/>
          </a:bodyPr>
          <a:lstStyle/>
          <a:p>
            <a:r>
              <a:rPr lang="en-US" dirty="0" smtClean="0"/>
              <a:t>Semi-structured interviews</a:t>
            </a:r>
          </a:p>
          <a:p>
            <a:r>
              <a:rPr lang="en-US" dirty="0" smtClean="0"/>
              <a:t>Site visit:</a:t>
            </a:r>
          </a:p>
          <a:p>
            <a:pPr lvl="1"/>
            <a:r>
              <a:rPr lang="en-US" dirty="0"/>
              <a:t>Visualization awareness workshops [KS11</a:t>
            </a:r>
            <a:r>
              <a:rPr lang="en-US" dirty="0" smtClean="0"/>
              <a:t>]</a:t>
            </a:r>
          </a:p>
          <a:p>
            <a:pPr lvl="1"/>
            <a:r>
              <a:rPr lang="en-US" dirty="0" smtClean="0"/>
              <a:t>Contextual </a:t>
            </a:r>
            <a:r>
              <a:rPr lang="en-US" dirty="0"/>
              <a:t>inquiry </a:t>
            </a:r>
            <a:r>
              <a:rPr lang="en-US" dirty="0" smtClean="0"/>
              <a:t>[WFB96]</a:t>
            </a:r>
          </a:p>
        </p:txBody>
      </p:sp>
      <p:sp>
        <p:nvSpPr>
          <p:cNvPr id="7" name="Slide Number Placeholder 6"/>
          <p:cNvSpPr>
            <a:spLocks noGrp="1"/>
          </p:cNvSpPr>
          <p:nvPr>
            <p:ph type="sldNum" sz="quarter" idx="12"/>
          </p:nvPr>
        </p:nvSpPr>
        <p:spPr/>
        <p:txBody>
          <a:bodyPr/>
          <a:lstStyle/>
          <a:p>
            <a:fld id="{2C9990ED-ECC6-4457-91E9-E068ADB5793D}" type="slidenum">
              <a:rPr lang="en-US" smtClean="0"/>
              <a:t>11</a:t>
            </a:fld>
            <a:endParaRPr lang="en-US"/>
          </a:p>
        </p:txBody>
      </p:sp>
      <p:pic>
        <p:nvPicPr>
          <p:cNvPr id="9" name="Picture 8"/>
          <p:cNvPicPr>
            <a:picLocks noChangeAspect="1"/>
          </p:cNvPicPr>
          <p:nvPr/>
        </p:nvPicPr>
        <p:blipFill>
          <a:blip r:embed="rId3"/>
          <a:stretch>
            <a:fillRect/>
          </a:stretch>
        </p:blipFill>
        <p:spPr>
          <a:xfrm>
            <a:off x="6620021" y="3394963"/>
            <a:ext cx="1183189" cy="1705456"/>
          </a:xfrm>
          <a:prstGeom prst="rect">
            <a:avLst/>
          </a:prstGeom>
          <a:effectLst>
            <a:outerShdw blurRad="50800" dist="38100" dir="5400000" algn="t" rotWithShape="0">
              <a:prstClr val="black">
                <a:alpha val="40000"/>
              </a:prstClr>
            </a:outerShdw>
          </a:effectLst>
        </p:spPr>
      </p:pic>
      <p:pic>
        <p:nvPicPr>
          <p:cNvPr id="8" name="Picture 7"/>
          <p:cNvPicPr>
            <a:picLocks noChangeAspect="1"/>
          </p:cNvPicPr>
          <p:nvPr/>
        </p:nvPicPr>
        <p:blipFill>
          <a:blip r:embed="rId4"/>
          <a:stretch>
            <a:fillRect/>
          </a:stretch>
        </p:blipFill>
        <p:spPr>
          <a:xfrm>
            <a:off x="6625602" y="1880110"/>
            <a:ext cx="2619487" cy="1276261"/>
          </a:xfrm>
          <a:prstGeom prst="rect">
            <a:avLst/>
          </a:prstGeom>
          <a:effectLst>
            <a:outerShdw blurRad="50800" dist="38100" dir="5400000" algn="t" rotWithShape="0">
              <a:prstClr val="black">
                <a:alpha val="40000"/>
              </a:prstClr>
            </a:outerShdw>
          </a:effectLst>
        </p:spPr>
      </p:pic>
      <p:pic>
        <p:nvPicPr>
          <p:cNvPr id="11" name="Picture 10"/>
          <p:cNvPicPr>
            <a:picLocks noChangeAspect="1"/>
          </p:cNvPicPr>
          <p:nvPr/>
        </p:nvPicPr>
        <p:blipFill>
          <a:blip r:embed="rId5"/>
          <a:stretch>
            <a:fillRect/>
          </a:stretch>
        </p:blipFill>
        <p:spPr>
          <a:xfrm>
            <a:off x="9487545" y="1844352"/>
            <a:ext cx="1614715" cy="1369143"/>
          </a:xfrm>
          <a:prstGeom prst="rect">
            <a:avLst/>
          </a:prstGeom>
          <a:effectLst>
            <a:outerShdw blurRad="50800" dist="38100" dir="5400000" algn="t" rotWithShape="0">
              <a:prstClr val="black">
                <a:alpha val="40000"/>
              </a:prstClr>
            </a:outerShdw>
          </a:effectLst>
        </p:spPr>
      </p:pic>
      <p:sp>
        <p:nvSpPr>
          <p:cNvPr id="13" name="TextBox 12"/>
          <p:cNvSpPr txBox="1"/>
          <p:nvPr/>
        </p:nvSpPr>
        <p:spPr>
          <a:xfrm>
            <a:off x="6719064" y="5135434"/>
            <a:ext cx="4590285" cy="584775"/>
          </a:xfrm>
          <a:prstGeom prst="rect">
            <a:avLst/>
          </a:prstGeom>
          <a:solidFill>
            <a:schemeClr val="bg1"/>
          </a:solidFill>
        </p:spPr>
        <p:txBody>
          <a:bodyPr wrap="square" rtlCol="0">
            <a:spAutoFit/>
          </a:bodyPr>
          <a:lstStyle/>
          <a:p>
            <a:r>
              <a:rPr lang="en-US" sz="3200" dirty="0" smtClean="0">
                <a:latin typeface="MV Boli" panose="02000500030200090000" pitchFamily="2" charset="0"/>
                <a:cs typeface="MV Boli" panose="02000500030200090000" pitchFamily="2" charset="0"/>
              </a:rPr>
              <a:t>Vis awareness samples</a:t>
            </a:r>
            <a:endParaRPr lang="en-US" sz="3200" dirty="0">
              <a:latin typeface="MV Boli" panose="02000500030200090000" pitchFamily="2" charset="0"/>
              <a:cs typeface="MV Boli" panose="02000500030200090000" pitchFamily="2" charset="0"/>
            </a:endParaRPr>
          </a:p>
        </p:txBody>
      </p:sp>
      <p:sp>
        <p:nvSpPr>
          <p:cNvPr id="4" name="Title 3"/>
          <p:cNvSpPr>
            <a:spLocks noGrp="1"/>
          </p:cNvSpPr>
          <p:nvPr>
            <p:ph type="title"/>
          </p:nvPr>
        </p:nvSpPr>
        <p:spPr/>
        <p:txBody>
          <a:bodyPr/>
          <a:lstStyle/>
          <a:p>
            <a:r>
              <a:rPr lang="en-US" dirty="0" smtClean="0"/>
              <a:t>Methods</a:t>
            </a:r>
            <a:endParaRPr lang="en-US" dirty="0"/>
          </a:p>
        </p:txBody>
      </p:sp>
      <p:pic>
        <p:nvPicPr>
          <p:cNvPr id="2" name="Picture 1"/>
          <p:cNvPicPr>
            <a:picLocks noChangeAspect="1"/>
          </p:cNvPicPr>
          <p:nvPr/>
        </p:nvPicPr>
        <p:blipFill>
          <a:blip r:embed="rId6"/>
          <a:stretch>
            <a:fillRect/>
          </a:stretch>
        </p:blipFill>
        <p:spPr>
          <a:xfrm>
            <a:off x="7935345" y="3411058"/>
            <a:ext cx="1248524" cy="1654346"/>
          </a:xfrm>
          <a:prstGeom prst="rect">
            <a:avLst/>
          </a:prstGeom>
          <a:effectLst>
            <a:outerShdw blurRad="50800" dist="38100" dir="5400000" algn="t" rotWithShape="0">
              <a:prstClr val="black">
                <a:alpha val="40000"/>
              </a:prstClr>
            </a:outerShdw>
          </a:effectLst>
        </p:spPr>
      </p:pic>
      <p:pic>
        <p:nvPicPr>
          <p:cNvPr id="5" name="Picture 4"/>
          <p:cNvPicPr>
            <a:picLocks noChangeAspect="1"/>
          </p:cNvPicPr>
          <p:nvPr/>
        </p:nvPicPr>
        <p:blipFill>
          <a:blip r:embed="rId7"/>
          <a:stretch>
            <a:fillRect/>
          </a:stretch>
        </p:blipFill>
        <p:spPr>
          <a:xfrm>
            <a:off x="9324207" y="3375096"/>
            <a:ext cx="1671671" cy="1725323"/>
          </a:xfrm>
          <a:prstGeom prst="rect">
            <a:avLst/>
          </a:prstGeom>
          <a:effectLst>
            <a:outerShdw blurRad="50800" dist="38100" dir="5400000" algn="t" rotWithShape="0">
              <a:prstClr val="black">
                <a:alpha val="40000"/>
              </a:prstClr>
            </a:outerShdw>
          </a:effectLst>
        </p:spPr>
      </p:pic>
      <p:sp>
        <p:nvSpPr>
          <p:cNvPr id="6" name="TextBox 5"/>
          <p:cNvSpPr txBox="1"/>
          <p:nvPr/>
        </p:nvSpPr>
        <p:spPr>
          <a:xfrm>
            <a:off x="0" y="6488668"/>
            <a:ext cx="4172168" cy="369332"/>
          </a:xfrm>
          <a:prstGeom prst="rect">
            <a:avLst/>
          </a:prstGeom>
          <a:noFill/>
        </p:spPr>
        <p:txBody>
          <a:bodyPr wrap="none" rtlCol="0">
            <a:spAutoFit/>
          </a:bodyPr>
          <a:lstStyle/>
          <a:p>
            <a:r>
              <a:rPr lang="en-US" dirty="0" smtClean="0"/>
              <a:t>Images: [JS91, MMH*13, KERC09, DGH03] </a:t>
            </a:r>
            <a:endParaRPr lang="en-US" dirty="0"/>
          </a:p>
        </p:txBody>
      </p:sp>
    </p:spTree>
    <p:extLst>
      <p:ext uri="{BB962C8B-B14F-4D97-AF65-F5344CB8AC3E}">
        <p14:creationId xmlns:p14="http://schemas.microsoft.com/office/powerpoint/2010/main" val="2130335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
          <p:cNvSpPr>
            <a:spLocks noGrp="1"/>
          </p:cNvSpPr>
          <p:nvPr>
            <p:ph type="title"/>
          </p:nvPr>
        </p:nvSpPr>
        <p:spPr>
          <a:xfrm>
            <a:off x="838200" y="365125"/>
            <a:ext cx="10515600" cy="1325563"/>
          </a:xfrm>
        </p:spPr>
        <p:txBody>
          <a:bodyPr/>
          <a:lstStyle/>
          <a:p>
            <a:r>
              <a:rPr lang="en-US" dirty="0" smtClean="0"/>
              <a:t>Data abstraction</a:t>
            </a:r>
            <a:endParaRPr lang="en-US" dirty="0"/>
          </a:p>
        </p:txBody>
      </p:sp>
      <p:pic>
        <p:nvPicPr>
          <p:cNvPr id="4" name="Picture 3"/>
          <p:cNvPicPr>
            <a:picLocks noChangeAspect="1"/>
          </p:cNvPicPr>
          <p:nvPr/>
        </p:nvPicPr>
        <p:blipFill>
          <a:blip r:embed="rId3"/>
          <a:stretch>
            <a:fillRect/>
          </a:stretch>
        </p:blipFill>
        <p:spPr>
          <a:xfrm>
            <a:off x="11761" y="2325748"/>
            <a:ext cx="8825293" cy="3829844"/>
          </a:xfrm>
          <a:prstGeom prst="rect">
            <a:avLst/>
          </a:prstGeom>
        </p:spPr>
      </p:pic>
      <p:sp>
        <p:nvSpPr>
          <p:cNvPr id="7" name="Slide Number Placeholder 6"/>
          <p:cNvSpPr>
            <a:spLocks noGrp="1"/>
          </p:cNvSpPr>
          <p:nvPr>
            <p:ph type="sldNum" sz="quarter" idx="12"/>
          </p:nvPr>
        </p:nvSpPr>
        <p:spPr/>
        <p:txBody>
          <a:bodyPr/>
          <a:lstStyle/>
          <a:p>
            <a:fld id="{2C9990ED-ECC6-4457-91E9-E068ADB5793D}" type="slidenum">
              <a:rPr lang="en-US" smtClean="0"/>
              <a:t>12</a:t>
            </a:fld>
            <a:endParaRPr lang="en-US"/>
          </a:p>
        </p:txBody>
      </p:sp>
      <p:grpSp>
        <p:nvGrpSpPr>
          <p:cNvPr id="10" name="Group 9"/>
          <p:cNvGrpSpPr/>
          <p:nvPr/>
        </p:nvGrpSpPr>
        <p:grpSpPr>
          <a:xfrm>
            <a:off x="4983888" y="319458"/>
            <a:ext cx="6934201" cy="2417263"/>
            <a:chOff x="6338909" y="1084322"/>
            <a:chExt cx="5894841" cy="2417263"/>
          </a:xfrm>
        </p:grpSpPr>
        <p:sp>
          <p:nvSpPr>
            <p:cNvPr id="28" name="Rectangle 27"/>
            <p:cNvSpPr/>
            <p:nvPr/>
          </p:nvSpPr>
          <p:spPr>
            <a:xfrm>
              <a:off x="6338909" y="1084322"/>
              <a:ext cx="5894841" cy="2417263"/>
            </a:xfrm>
            <a:prstGeom prst="rect">
              <a:avLst/>
            </a:prstGeom>
            <a:solidFill>
              <a:schemeClr val="bg1"/>
            </a:solidFill>
            <a:ln w="19050">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50618" y="2331039"/>
              <a:ext cx="1050750" cy="461665"/>
            </a:xfrm>
            <a:prstGeom prst="rect">
              <a:avLst/>
            </a:prstGeom>
            <a:noFill/>
          </p:spPr>
          <p:txBody>
            <a:bodyPr wrap="square" rtlCol="0">
              <a:spAutoFit/>
            </a:bodyPr>
            <a:lstStyle/>
            <a:p>
              <a:r>
                <a:rPr lang="en-US" sz="2400" dirty="0"/>
                <a:t>m</a:t>
              </a:r>
              <a:r>
                <a:rPr lang="en-US" sz="2400" dirty="0" smtClean="0"/>
                <a:t>obility</a:t>
              </a:r>
              <a:endParaRPr lang="en-US" sz="2400" dirty="0"/>
            </a:p>
          </p:txBody>
        </p:sp>
        <p:sp>
          <p:nvSpPr>
            <p:cNvPr id="14" name="TextBox 13"/>
            <p:cNvSpPr txBox="1"/>
            <p:nvPr/>
          </p:nvSpPr>
          <p:spPr>
            <a:xfrm>
              <a:off x="7972895" y="1544430"/>
              <a:ext cx="1766884" cy="461665"/>
            </a:xfrm>
            <a:prstGeom prst="rect">
              <a:avLst/>
            </a:prstGeom>
            <a:noFill/>
          </p:spPr>
          <p:txBody>
            <a:bodyPr wrap="square" rtlCol="0">
              <a:spAutoFit/>
            </a:bodyPr>
            <a:lstStyle/>
            <a:p>
              <a:r>
                <a:rPr lang="en-US" sz="2400" dirty="0" err="1"/>
                <a:t>e</a:t>
              </a:r>
              <a:r>
                <a:rPr lang="en-US" sz="2400" dirty="0" err="1" smtClean="0"/>
                <a:t>ngine_system</a:t>
              </a:r>
              <a:endParaRPr lang="en-US" sz="2400" dirty="0"/>
            </a:p>
          </p:txBody>
        </p:sp>
        <p:sp>
          <p:nvSpPr>
            <p:cNvPr id="15" name="TextBox 14"/>
            <p:cNvSpPr txBox="1"/>
            <p:nvPr/>
          </p:nvSpPr>
          <p:spPr>
            <a:xfrm>
              <a:off x="7972895" y="2331039"/>
              <a:ext cx="2360621" cy="461665"/>
            </a:xfrm>
            <a:prstGeom prst="rect">
              <a:avLst/>
            </a:prstGeom>
            <a:noFill/>
          </p:spPr>
          <p:txBody>
            <a:bodyPr wrap="square" rtlCol="0">
              <a:spAutoFit/>
            </a:bodyPr>
            <a:lstStyle/>
            <a:p>
              <a:r>
                <a:rPr lang="en-US" sz="2400" dirty="0" err="1"/>
                <a:t>t</a:t>
              </a:r>
              <a:r>
                <a:rPr lang="en-US" sz="2400" dirty="0" err="1" smtClean="0"/>
                <a:t>ransmission_system</a:t>
              </a:r>
              <a:endParaRPr lang="en-US" sz="2400" dirty="0"/>
            </a:p>
          </p:txBody>
        </p:sp>
        <p:sp useBgFill="1">
          <p:nvSpPr>
            <p:cNvPr id="16" name="TextBox 15"/>
            <p:cNvSpPr txBox="1"/>
            <p:nvPr/>
          </p:nvSpPr>
          <p:spPr>
            <a:xfrm>
              <a:off x="10293593" y="1122136"/>
              <a:ext cx="1893428" cy="461665"/>
            </a:xfrm>
            <a:prstGeom prst="rect">
              <a:avLst/>
            </a:prstGeom>
          </p:spPr>
          <p:txBody>
            <a:bodyPr wrap="square" rtlCol="0">
              <a:spAutoFit/>
            </a:bodyPr>
            <a:lstStyle/>
            <a:p>
              <a:r>
                <a:rPr lang="en-US" sz="2400" dirty="0" err="1" smtClean="0"/>
                <a:t>valve_assembly</a:t>
              </a:r>
              <a:endParaRPr lang="en-US" sz="2400" dirty="0"/>
            </a:p>
          </p:txBody>
        </p:sp>
        <p:sp>
          <p:nvSpPr>
            <p:cNvPr id="17" name="TextBox 16"/>
            <p:cNvSpPr txBox="1"/>
            <p:nvPr/>
          </p:nvSpPr>
          <p:spPr>
            <a:xfrm>
              <a:off x="10333517" y="1551815"/>
              <a:ext cx="1605428" cy="461665"/>
            </a:xfrm>
            <a:prstGeom prst="rect">
              <a:avLst/>
            </a:prstGeom>
            <a:noFill/>
          </p:spPr>
          <p:txBody>
            <a:bodyPr wrap="square" rtlCol="0">
              <a:spAutoFit/>
            </a:bodyPr>
            <a:lstStyle/>
            <a:p>
              <a:r>
                <a:rPr lang="en-US" sz="2400" dirty="0" err="1" smtClean="0"/>
                <a:t>spark_plug</a:t>
              </a:r>
              <a:endParaRPr lang="en-US" sz="2400" dirty="0"/>
            </a:p>
          </p:txBody>
        </p:sp>
        <p:sp>
          <p:nvSpPr>
            <p:cNvPr id="18" name="TextBox 17"/>
            <p:cNvSpPr txBox="1"/>
            <p:nvPr/>
          </p:nvSpPr>
          <p:spPr>
            <a:xfrm>
              <a:off x="10538977" y="2386793"/>
              <a:ext cx="410922" cy="461665"/>
            </a:xfrm>
            <a:prstGeom prst="rect">
              <a:avLst/>
            </a:prstGeom>
            <a:noFill/>
          </p:spPr>
          <p:txBody>
            <a:bodyPr wrap="square" rtlCol="0">
              <a:spAutoFit/>
            </a:bodyPr>
            <a:lstStyle/>
            <a:p>
              <a:r>
                <a:rPr lang="en-US" sz="2400" dirty="0" smtClean="0"/>
                <a:t>…</a:t>
              </a:r>
              <a:endParaRPr lang="en-US" sz="2400" dirty="0"/>
            </a:p>
          </p:txBody>
        </p:sp>
        <p:sp>
          <p:nvSpPr>
            <p:cNvPr id="19" name="TextBox 18"/>
            <p:cNvSpPr txBox="1"/>
            <p:nvPr/>
          </p:nvSpPr>
          <p:spPr>
            <a:xfrm>
              <a:off x="7972894" y="3009267"/>
              <a:ext cx="410922" cy="461665"/>
            </a:xfrm>
            <a:prstGeom prst="rect">
              <a:avLst/>
            </a:prstGeom>
            <a:noFill/>
          </p:spPr>
          <p:txBody>
            <a:bodyPr wrap="square" rtlCol="0">
              <a:spAutoFit/>
            </a:bodyPr>
            <a:lstStyle/>
            <a:p>
              <a:r>
                <a:rPr lang="en-US" sz="2400" dirty="0" smtClean="0"/>
                <a:t>…</a:t>
              </a:r>
              <a:endParaRPr lang="en-US" sz="2400" dirty="0"/>
            </a:p>
          </p:txBody>
        </p:sp>
        <p:cxnSp>
          <p:nvCxnSpPr>
            <p:cNvPr id="20" name="Straight Connector 19"/>
            <p:cNvCxnSpPr>
              <a:stCxn id="11" idx="3"/>
              <a:endCxn id="14" idx="1"/>
            </p:cNvCxnSpPr>
            <p:nvPr/>
          </p:nvCxnSpPr>
          <p:spPr>
            <a:xfrm flipV="1">
              <a:off x="7501368" y="1775263"/>
              <a:ext cx="471527" cy="786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3"/>
              <a:endCxn id="15" idx="1"/>
            </p:cNvCxnSpPr>
            <p:nvPr/>
          </p:nvCxnSpPr>
          <p:spPr>
            <a:xfrm>
              <a:off x="7501368" y="2561872"/>
              <a:ext cx="471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3"/>
              <a:endCxn id="16" idx="1"/>
            </p:cNvCxnSpPr>
            <p:nvPr/>
          </p:nvCxnSpPr>
          <p:spPr>
            <a:xfrm flipV="1">
              <a:off x="9739779" y="1352969"/>
              <a:ext cx="553814" cy="422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1"/>
              <a:endCxn id="14" idx="3"/>
            </p:cNvCxnSpPr>
            <p:nvPr/>
          </p:nvCxnSpPr>
          <p:spPr>
            <a:xfrm flipH="1" flipV="1">
              <a:off x="9739779" y="1775263"/>
              <a:ext cx="593738" cy="7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5" idx="3"/>
            </p:cNvCxnSpPr>
            <p:nvPr/>
          </p:nvCxnSpPr>
          <p:spPr>
            <a:xfrm flipH="1">
              <a:off x="10333515" y="2561872"/>
              <a:ext cx="2051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6" idx="1"/>
              <a:endCxn id="14" idx="3"/>
            </p:cNvCxnSpPr>
            <p:nvPr/>
          </p:nvCxnSpPr>
          <p:spPr>
            <a:xfrm flipH="1" flipV="1">
              <a:off x="9739778" y="1775263"/>
              <a:ext cx="631196" cy="455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370974" y="1999828"/>
              <a:ext cx="410922" cy="461665"/>
            </a:xfrm>
            <a:prstGeom prst="rect">
              <a:avLst/>
            </a:prstGeom>
            <a:noFill/>
          </p:spPr>
          <p:txBody>
            <a:bodyPr wrap="square" rtlCol="0">
              <a:spAutoFit/>
            </a:bodyPr>
            <a:lstStyle/>
            <a:p>
              <a:r>
                <a:rPr lang="en-US" sz="2400" dirty="0" smtClean="0"/>
                <a:t>…</a:t>
              </a:r>
              <a:endParaRPr lang="en-US" sz="2400" dirty="0"/>
            </a:p>
          </p:txBody>
        </p:sp>
        <p:cxnSp>
          <p:nvCxnSpPr>
            <p:cNvPr id="27" name="Straight Connector 26"/>
            <p:cNvCxnSpPr>
              <a:stCxn id="11" idx="3"/>
              <a:endCxn id="19" idx="1"/>
            </p:cNvCxnSpPr>
            <p:nvPr/>
          </p:nvCxnSpPr>
          <p:spPr>
            <a:xfrm>
              <a:off x="7501368" y="2561872"/>
              <a:ext cx="471526" cy="678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rotWithShape="1">
          <a:blip r:embed="rId4"/>
          <a:srcRect l="5908" t="17486" r="3848" b="18556"/>
          <a:stretch/>
        </p:blipFill>
        <p:spPr>
          <a:xfrm rot="13413154" flipH="1">
            <a:off x="8812643" y="5644085"/>
            <a:ext cx="1656890" cy="591054"/>
          </a:xfrm>
          <a:prstGeom prst="rect">
            <a:avLst/>
          </a:prstGeom>
        </p:spPr>
      </p:pic>
      <p:cxnSp>
        <p:nvCxnSpPr>
          <p:cNvPr id="31" name="Straight Arrow Connector 30"/>
          <p:cNvCxnSpPr>
            <a:stCxn id="30" idx="1"/>
          </p:cNvCxnSpPr>
          <p:nvPr/>
        </p:nvCxnSpPr>
        <p:spPr>
          <a:xfrm flipH="1" flipV="1">
            <a:off x="7861300" y="4178300"/>
            <a:ext cx="1179379" cy="1190497"/>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40266" y="4384229"/>
            <a:ext cx="1733167" cy="584775"/>
          </a:xfrm>
          <a:prstGeom prst="rect">
            <a:avLst/>
          </a:prstGeom>
          <a:solidFill>
            <a:schemeClr val="bg1"/>
          </a:solidFill>
        </p:spPr>
        <p:txBody>
          <a:bodyPr wrap="none" rtlCol="0">
            <a:spAutoFit/>
          </a:bodyPr>
          <a:lstStyle/>
          <a:p>
            <a:r>
              <a:rPr lang="en-US" sz="3200" dirty="0" smtClean="0">
                <a:latin typeface="MV Boli" panose="02000500030200090000" pitchFamily="2" charset="0"/>
                <a:cs typeface="MV Boli" panose="02000500030200090000" pitchFamily="2" charset="0"/>
              </a:rPr>
              <a:t>Shotline</a:t>
            </a:r>
            <a:endParaRPr lang="en-US" sz="3200" dirty="0">
              <a:latin typeface="MV Boli" panose="02000500030200090000" pitchFamily="2" charset="0"/>
              <a:cs typeface="MV Boli" panose="02000500030200090000" pitchFamily="2" charset="0"/>
            </a:endParaRPr>
          </a:p>
        </p:txBody>
      </p:sp>
      <p:sp>
        <p:nvSpPr>
          <p:cNvPr id="33" name="TextBox 32"/>
          <p:cNvSpPr txBox="1"/>
          <p:nvPr/>
        </p:nvSpPr>
        <p:spPr>
          <a:xfrm>
            <a:off x="8256043" y="2867721"/>
            <a:ext cx="3607078" cy="584775"/>
          </a:xfrm>
          <a:prstGeom prst="rect">
            <a:avLst/>
          </a:prstGeom>
          <a:solidFill>
            <a:schemeClr val="bg1"/>
          </a:solidFill>
          <a:ln>
            <a:solidFill>
              <a:schemeClr val="bg1"/>
            </a:solidFill>
          </a:ln>
        </p:spPr>
        <p:txBody>
          <a:bodyPr wrap="none" rtlCol="0">
            <a:spAutoFit/>
          </a:bodyPr>
          <a:lstStyle/>
          <a:p>
            <a:r>
              <a:rPr lang="en-US" sz="3200" dirty="0" smtClean="0">
                <a:latin typeface="MV Boli" panose="02000500030200090000" pitchFamily="2" charset="0"/>
                <a:cs typeface="MV Boli" panose="02000500030200090000" pitchFamily="2" charset="0"/>
              </a:rPr>
              <a:t>Dependency graph</a:t>
            </a:r>
            <a:endParaRPr lang="en-US" sz="3200" dirty="0">
              <a:latin typeface="MV Boli" panose="02000500030200090000" pitchFamily="2" charset="0"/>
              <a:cs typeface="MV Boli" panose="02000500030200090000" pitchFamily="2" charset="0"/>
            </a:endParaRPr>
          </a:p>
        </p:txBody>
      </p:sp>
      <p:sp>
        <p:nvSpPr>
          <p:cNvPr id="34" name="TextBox 33"/>
          <p:cNvSpPr txBox="1"/>
          <p:nvPr/>
        </p:nvSpPr>
        <p:spPr>
          <a:xfrm>
            <a:off x="674265" y="2637526"/>
            <a:ext cx="2722220" cy="584775"/>
          </a:xfrm>
          <a:prstGeom prst="rect">
            <a:avLst/>
          </a:prstGeom>
          <a:solidFill>
            <a:schemeClr val="bg1"/>
          </a:solidFill>
        </p:spPr>
        <p:txBody>
          <a:bodyPr wrap="none" rtlCol="0">
            <a:spAutoFit/>
          </a:bodyPr>
          <a:lstStyle/>
          <a:p>
            <a:r>
              <a:rPr lang="en-US" sz="3200" dirty="0" smtClean="0">
                <a:latin typeface="MV Boli" panose="02000500030200090000" pitchFamily="2" charset="0"/>
                <a:cs typeface="MV Boli" panose="02000500030200090000" pitchFamily="2" charset="0"/>
              </a:rPr>
              <a:t>3D geometry</a:t>
            </a:r>
            <a:endParaRPr lang="en-US"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8801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61" y="2325748"/>
            <a:ext cx="8825293" cy="3829844"/>
          </a:xfrm>
          <a:prstGeom prst="rect">
            <a:avLst/>
          </a:prstGeom>
        </p:spPr>
      </p:pic>
      <p:sp>
        <p:nvSpPr>
          <p:cNvPr id="7" name="Slide Number Placeholder 6"/>
          <p:cNvSpPr>
            <a:spLocks noGrp="1"/>
          </p:cNvSpPr>
          <p:nvPr>
            <p:ph type="sldNum" sz="quarter" idx="12"/>
          </p:nvPr>
        </p:nvSpPr>
        <p:spPr/>
        <p:txBody>
          <a:bodyPr/>
          <a:lstStyle/>
          <a:p>
            <a:fld id="{2C9990ED-ECC6-4457-91E9-E068ADB5793D}" type="slidenum">
              <a:rPr lang="en-US" smtClean="0"/>
              <a:t>13</a:t>
            </a:fld>
            <a:endParaRPr lang="en-US"/>
          </a:p>
        </p:txBody>
      </p:sp>
      <p:grpSp>
        <p:nvGrpSpPr>
          <p:cNvPr id="10" name="Group 9"/>
          <p:cNvGrpSpPr/>
          <p:nvPr/>
        </p:nvGrpSpPr>
        <p:grpSpPr>
          <a:xfrm>
            <a:off x="4983888" y="319458"/>
            <a:ext cx="6934201" cy="2417263"/>
            <a:chOff x="6338909" y="1084322"/>
            <a:chExt cx="5894841" cy="2417263"/>
          </a:xfrm>
        </p:grpSpPr>
        <p:sp>
          <p:nvSpPr>
            <p:cNvPr id="28" name="Rectangle 27"/>
            <p:cNvSpPr/>
            <p:nvPr/>
          </p:nvSpPr>
          <p:spPr>
            <a:xfrm>
              <a:off x="6338909" y="1084322"/>
              <a:ext cx="5894841" cy="2417263"/>
            </a:xfrm>
            <a:prstGeom prst="rect">
              <a:avLst/>
            </a:prstGeom>
            <a:solidFill>
              <a:schemeClr val="bg1"/>
            </a:solidFill>
            <a:ln w="19050">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50618" y="2331039"/>
              <a:ext cx="1050750" cy="461665"/>
            </a:xfrm>
            <a:prstGeom prst="rect">
              <a:avLst/>
            </a:prstGeom>
            <a:noFill/>
          </p:spPr>
          <p:txBody>
            <a:bodyPr wrap="square" rtlCol="0">
              <a:spAutoFit/>
            </a:bodyPr>
            <a:lstStyle/>
            <a:p>
              <a:r>
                <a:rPr lang="en-US" sz="2400" dirty="0"/>
                <a:t>m</a:t>
              </a:r>
              <a:r>
                <a:rPr lang="en-US" sz="2400" dirty="0" smtClean="0"/>
                <a:t>obility</a:t>
              </a:r>
              <a:endParaRPr lang="en-US" sz="2400" dirty="0"/>
            </a:p>
          </p:txBody>
        </p:sp>
        <p:sp>
          <p:nvSpPr>
            <p:cNvPr id="14" name="TextBox 13"/>
            <p:cNvSpPr txBox="1"/>
            <p:nvPr/>
          </p:nvSpPr>
          <p:spPr>
            <a:xfrm>
              <a:off x="7972895" y="1544430"/>
              <a:ext cx="1766884" cy="461665"/>
            </a:xfrm>
            <a:prstGeom prst="rect">
              <a:avLst/>
            </a:prstGeom>
            <a:noFill/>
          </p:spPr>
          <p:txBody>
            <a:bodyPr wrap="square" rtlCol="0">
              <a:spAutoFit/>
            </a:bodyPr>
            <a:lstStyle/>
            <a:p>
              <a:r>
                <a:rPr lang="en-US" sz="2400" dirty="0" err="1"/>
                <a:t>e</a:t>
              </a:r>
              <a:r>
                <a:rPr lang="en-US" sz="2400" dirty="0" err="1" smtClean="0"/>
                <a:t>ngine_system</a:t>
              </a:r>
              <a:endParaRPr lang="en-US" sz="2400" dirty="0"/>
            </a:p>
          </p:txBody>
        </p:sp>
        <p:sp>
          <p:nvSpPr>
            <p:cNvPr id="15" name="TextBox 14"/>
            <p:cNvSpPr txBox="1"/>
            <p:nvPr/>
          </p:nvSpPr>
          <p:spPr>
            <a:xfrm>
              <a:off x="7972895" y="2331039"/>
              <a:ext cx="2360621" cy="461665"/>
            </a:xfrm>
            <a:prstGeom prst="rect">
              <a:avLst/>
            </a:prstGeom>
            <a:noFill/>
          </p:spPr>
          <p:txBody>
            <a:bodyPr wrap="square" rtlCol="0">
              <a:spAutoFit/>
            </a:bodyPr>
            <a:lstStyle/>
            <a:p>
              <a:r>
                <a:rPr lang="en-US" sz="2400" dirty="0" err="1"/>
                <a:t>t</a:t>
              </a:r>
              <a:r>
                <a:rPr lang="en-US" sz="2400" dirty="0" err="1" smtClean="0"/>
                <a:t>ransmission_system</a:t>
              </a:r>
              <a:endParaRPr lang="en-US" sz="2400" dirty="0"/>
            </a:p>
          </p:txBody>
        </p:sp>
        <p:sp>
          <p:nvSpPr>
            <p:cNvPr id="16" name="TextBox 15"/>
            <p:cNvSpPr txBox="1"/>
            <p:nvPr/>
          </p:nvSpPr>
          <p:spPr>
            <a:xfrm>
              <a:off x="10293593" y="1122136"/>
              <a:ext cx="1893428" cy="461665"/>
            </a:xfrm>
            <a:prstGeom prst="rect">
              <a:avLst/>
            </a:prstGeom>
            <a:solidFill>
              <a:srgbClr val="FF5050"/>
            </a:solidFill>
          </p:spPr>
          <p:txBody>
            <a:bodyPr wrap="square" rtlCol="0">
              <a:spAutoFit/>
            </a:bodyPr>
            <a:lstStyle/>
            <a:p>
              <a:r>
                <a:rPr lang="en-US" sz="2400" dirty="0" err="1" smtClean="0"/>
                <a:t>valve_assembly</a:t>
              </a:r>
              <a:endParaRPr lang="en-US" sz="2400" dirty="0"/>
            </a:p>
          </p:txBody>
        </p:sp>
        <p:sp>
          <p:nvSpPr>
            <p:cNvPr id="17" name="TextBox 16"/>
            <p:cNvSpPr txBox="1"/>
            <p:nvPr/>
          </p:nvSpPr>
          <p:spPr>
            <a:xfrm>
              <a:off x="10333517" y="1551815"/>
              <a:ext cx="1605428" cy="461665"/>
            </a:xfrm>
            <a:prstGeom prst="rect">
              <a:avLst/>
            </a:prstGeom>
            <a:noFill/>
          </p:spPr>
          <p:txBody>
            <a:bodyPr wrap="square" rtlCol="0">
              <a:spAutoFit/>
            </a:bodyPr>
            <a:lstStyle/>
            <a:p>
              <a:r>
                <a:rPr lang="en-US" sz="2400" dirty="0" err="1" smtClean="0"/>
                <a:t>spark_plug</a:t>
              </a:r>
              <a:endParaRPr lang="en-US" sz="2400" dirty="0"/>
            </a:p>
          </p:txBody>
        </p:sp>
        <p:sp>
          <p:nvSpPr>
            <p:cNvPr id="18" name="TextBox 17"/>
            <p:cNvSpPr txBox="1"/>
            <p:nvPr/>
          </p:nvSpPr>
          <p:spPr>
            <a:xfrm>
              <a:off x="10538977" y="2386793"/>
              <a:ext cx="410922" cy="461665"/>
            </a:xfrm>
            <a:prstGeom prst="rect">
              <a:avLst/>
            </a:prstGeom>
            <a:noFill/>
          </p:spPr>
          <p:txBody>
            <a:bodyPr wrap="square" rtlCol="0">
              <a:spAutoFit/>
            </a:bodyPr>
            <a:lstStyle/>
            <a:p>
              <a:r>
                <a:rPr lang="en-US" sz="2400" dirty="0" smtClean="0"/>
                <a:t>…</a:t>
              </a:r>
              <a:endParaRPr lang="en-US" sz="2400" dirty="0"/>
            </a:p>
          </p:txBody>
        </p:sp>
        <p:sp>
          <p:nvSpPr>
            <p:cNvPr id="19" name="TextBox 18"/>
            <p:cNvSpPr txBox="1"/>
            <p:nvPr/>
          </p:nvSpPr>
          <p:spPr>
            <a:xfrm>
              <a:off x="7972894" y="3009267"/>
              <a:ext cx="410922" cy="461665"/>
            </a:xfrm>
            <a:prstGeom prst="rect">
              <a:avLst/>
            </a:prstGeom>
            <a:noFill/>
          </p:spPr>
          <p:txBody>
            <a:bodyPr wrap="square" rtlCol="0">
              <a:spAutoFit/>
            </a:bodyPr>
            <a:lstStyle/>
            <a:p>
              <a:r>
                <a:rPr lang="en-US" sz="2400" dirty="0" smtClean="0"/>
                <a:t>…</a:t>
              </a:r>
              <a:endParaRPr lang="en-US" sz="2400" dirty="0"/>
            </a:p>
          </p:txBody>
        </p:sp>
        <p:cxnSp>
          <p:nvCxnSpPr>
            <p:cNvPr id="20" name="Straight Connector 19"/>
            <p:cNvCxnSpPr>
              <a:stCxn id="11" idx="3"/>
              <a:endCxn id="14" idx="1"/>
            </p:cNvCxnSpPr>
            <p:nvPr/>
          </p:nvCxnSpPr>
          <p:spPr>
            <a:xfrm flipV="1">
              <a:off x="7501368" y="1775263"/>
              <a:ext cx="471527" cy="786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3"/>
              <a:endCxn id="15" idx="1"/>
            </p:cNvCxnSpPr>
            <p:nvPr/>
          </p:nvCxnSpPr>
          <p:spPr>
            <a:xfrm>
              <a:off x="7501368" y="2561872"/>
              <a:ext cx="471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3"/>
              <a:endCxn id="16" idx="1"/>
            </p:cNvCxnSpPr>
            <p:nvPr/>
          </p:nvCxnSpPr>
          <p:spPr>
            <a:xfrm flipV="1">
              <a:off x="9739779" y="1352969"/>
              <a:ext cx="553814" cy="422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1"/>
              <a:endCxn id="14" idx="3"/>
            </p:cNvCxnSpPr>
            <p:nvPr/>
          </p:nvCxnSpPr>
          <p:spPr>
            <a:xfrm flipH="1" flipV="1">
              <a:off x="9739779" y="1775263"/>
              <a:ext cx="593738" cy="7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5" idx="3"/>
            </p:cNvCxnSpPr>
            <p:nvPr/>
          </p:nvCxnSpPr>
          <p:spPr>
            <a:xfrm flipH="1">
              <a:off x="10333515" y="2561872"/>
              <a:ext cx="2051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6" idx="1"/>
              <a:endCxn id="14" idx="3"/>
            </p:cNvCxnSpPr>
            <p:nvPr/>
          </p:nvCxnSpPr>
          <p:spPr>
            <a:xfrm flipH="1" flipV="1">
              <a:off x="9739778" y="1775263"/>
              <a:ext cx="631196" cy="455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370974" y="1999828"/>
              <a:ext cx="410922" cy="461665"/>
            </a:xfrm>
            <a:prstGeom prst="rect">
              <a:avLst/>
            </a:prstGeom>
            <a:noFill/>
          </p:spPr>
          <p:txBody>
            <a:bodyPr wrap="square" rtlCol="0">
              <a:spAutoFit/>
            </a:bodyPr>
            <a:lstStyle/>
            <a:p>
              <a:r>
                <a:rPr lang="en-US" sz="2400" dirty="0" smtClean="0"/>
                <a:t>…</a:t>
              </a:r>
              <a:endParaRPr lang="en-US" sz="2400" dirty="0"/>
            </a:p>
          </p:txBody>
        </p:sp>
        <p:cxnSp>
          <p:nvCxnSpPr>
            <p:cNvPr id="27" name="Straight Connector 26"/>
            <p:cNvCxnSpPr>
              <a:stCxn id="11" idx="3"/>
              <a:endCxn id="19" idx="1"/>
            </p:cNvCxnSpPr>
            <p:nvPr/>
          </p:nvCxnSpPr>
          <p:spPr>
            <a:xfrm>
              <a:off x="7501368" y="2561872"/>
              <a:ext cx="471526" cy="678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rotWithShape="1">
          <a:blip r:embed="rId4"/>
          <a:srcRect l="5908" t="17486" r="3848" b="18556"/>
          <a:stretch/>
        </p:blipFill>
        <p:spPr>
          <a:xfrm rot="13413154" flipH="1">
            <a:off x="8812643" y="5644085"/>
            <a:ext cx="1656890" cy="591054"/>
          </a:xfrm>
          <a:prstGeom prst="rect">
            <a:avLst/>
          </a:prstGeom>
        </p:spPr>
      </p:pic>
      <p:cxnSp>
        <p:nvCxnSpPr>
          <p:cNvPr id="31" name="Straight Arrow Connector 30"/>
          <p:cNvCxnSpPr>
            <a:stCxn id="30" idx="1"/>
          </p:cNvCxnSpPr>
          <p:nvPr/>
        </p:nvCxnSpPr>
        <p:spPr>
          <a:xfrm flipH="1" flipV="1">
            <a:off x="7861300" y="4178300"/>
            <a:ext cx="1179379" cy="1190497"/>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40266" y="4384229"/>
            <a:ext cx="1733167" cy="584775"/>
          </a:xfrm>
          <a:prstGeom prst="rect">
            <a:avLst/>
          </a:prstGeom>
          <a:solidFill>
            <a:schemeClr val="bg1"/>
          </a:solidFill>
        </p:spPr>
        <p:txBody>
          <a:bodyPr wrap="none" rtlCol="0">
            <a:spAutoFit/>
          </a:bodyPr>
          <a:lstStyle/>
          <a:p>
            <a:r>
              <a:rPr lang="en-US" sz="3200" dirty="0" smtClean="0">
                <a:latin typeface="MV Boli" panose="02000500030200090000" pitchFamily="2" charset="0"/>
                <a:cs typeface="MV Boli" panose="02000500030200090000" pitchFamily="2" charset="0"/>
              </a:rPr>
              <a:t>Shotline</a:t>
            </a:r>
            <a:endParaRPr lang="en-US" sz="3200" dirty="0">
              <a:latin typeface="MV Boli" panose="02000500030200090000" pitchFamily="2" charset="0"/>
              <a:cs typeface="MV Boli" panose="02000500030200090000" pitchFamily="2" charset="0"/>
            </a:endParaRPr>
          </a:p>
        </p:txBody>
      </p:sp>
      <p:sp>
        <p:nvSpPr>
          <p:cNvPr id="33" name="TextBox 32"/>
          <p:cNvSpPr txBox="1"/>
          <p:nvPr/>
        </p:nvSpPr>
        <p:spPr>
          <a:xfrm>
            <a:off x="8256043" y="2867721"/>
            <a:ext cx="3607078" cy="584775"/>
          </a:xfrm>
          <a:prstGeom prst="rect">
            <a:avLst/>
          </a:prstGeom>
          <a:solidFill>
            <a:schemeClr val="bg1"/>
          </a:solidFill>
          <a:ln>
            <a:solidFill>
              <a:schemeClr val="bg1"/>
            </a:solidFill>
          </a:ln>
        </p:spPr>
        <p:txBody>
          <a:bodyPr wrap="none" rtlCol="0">
            <a:spAutoFit/>
          </a:bodyPr>
          <a:lstStyle/>
          <a:p>
            <a:r>
              <a:rPr lang="en-US" sz="3200" dirty="0" smtClean="0">
                <a:latin typeface="MV Boli" panose="02000500030200090000" pitchFamily="2" charset="0"/>
                <a:cs typeface="MV Boli" panose="02000500030200090000" pitchFamily="2" charset="0"/>
              </a:rPr>
              <a:t>Dependency graph</a:t>
            </a:r>
            <a:endParaRPr lang="en-US" sz="3200" dirty="0">
              <a:latin typeface="MV Boli" panose="02000500030200090000" pitchFamily="2" charset="0"/>
              <a:cs typeface="MV Boli" panose="02000500030200090000" pitchFamily="2" charset="0"/>
            </a:endParaRPr>
          </a:p>
        </p:txBody>
      </p:sp>
      <p:sp>
        <p:nvSpPr>
          <p:cNvPr id="34" name="TextBox 33"/>
          <p:cNvSpPr txBox="1"/>
          <p:nvPr/>
        </p:nvSpPr>
        <p:spPr>
          <a:xfrm>
            <a:off x="674265" y="2637526"/>
            <a:ext cx="2722220" cy="584775"/>
          </a:xfrm>
          <a:prstGeom prst="rect">
            <a:avLst/>
          </a:prstGeom>
          <a:solidFill>
            <a:schemeClr val="bg1"/>
          </a:solidFill>
        </p:spPr>
        <p:txBody>
          <a:bodyPr wrap="none" rtlCol="0">
            <a:spAutoFit/>
          </a:bodyPr>
          <a:lstStyle/>
          <a:p>
            <a:r>
              <a:rPr lang="en-US" sz="3200" dirty="0" smtClean="0">
                <a:latin typeface="MV Boli" panose="02000500030200090000" pitchFamily="2" charset="0"/>
                <a:cs typeface="MV Boli" panose="02000500030200090000" pitchFamily="2" charset="0"/>
              </a:rPr>
              <a:t>3D geometry</a:t>
            </a:r>
            <a:endParaRPr lang="en-US" sz="3200" dirty="0">
              <a:latin typeface="MV Boli" panose="02000500030200090000" pitchFamily="2" charset="0"/>
              <a:cs typeface="MV Boli" panose="02000500030200090000" pitchFamily="2" charset="0"/>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1439590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61" y="2325748"/>
            <a:ext cx="8825293" cy="3829844"/>
          </a:xfrm>
          <a:prstGeom prst="rect">
            <a:avLst/>
          </a:prstGeom>
        </p:spPr>
      </p:pic>
      <p:sp>
        <p:nvSpPr>
          <p:cNvPr id="7" name="Slide Number Placeholder 6"/>
          <p:cNvSpPr>
            <a:spLocks noGrp="1"/>
          </p:cNvSpPr>
          <p:nvPr>
            <p:ph type="sldNum" sz="quarter" idx="12"/>
          </p:nvPr>
        </p:nvSpPr>
        <p:spPr/>
        <p:txBody>
          <a:bodyPr/>
          <a:lstStyle/>
          <a:p>
            <a:fld id="{2C9990ED-ECC6-4457-91E9-E068ADB5793D}" type="slidenum">
              <a:rPr lang="en-US" smtClean="0"/>
              <a:t>14</a:t>
            </a:fld>
            <a:endParaRPr lang="en-US"/>
          </a:p>
        </p:txBody>
      </p:sp>
      <p:grpSp>
        <p:nvGrpSpPr>
          <p:cNvPr id="10" name="Group 9"/>
          <p:cNvGrpSpPr/>
          <p:nvPr/>
        </p:nvGrpSpPr>
        <p:grpSpPr>
          <a:xfrm>
            <a:off x="4983888" y="319458"/>
            <a:ext cx="6934201" cy="2417263"/>
            <a:chOff x="6338909" y="1084322"/>
            <a:chExt cx="5894841" cy="2417263"/>
          </a:xfrm>
        </p:grpSpPr>
        <p:sp>
          <p:nvSpPr>
            <p:cNvPr id="28" name="Rectangle 27"/>
            <p:cNvSpPr/>
            <p:nvPr/>
          </p:nvSpPr>
          <p:spPr>
            <a:xfrm>
              <a:off x="6338909" y="1084322"/>
              <a:ext cx="5894841" cy="2417263"/>
            </a:xfrm>
            <a:prstGeom prst="rect">
              <a:avLst/>
            </a:prstGeom>
            <a:solidFill>
              <a:schemeClr val="bg1"/>
            </a:solidFill>
            <a:ln w="19050">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50618" y="2331039"/>
              <a:ext cx="1050750" cy="461665"/>
            </a:xfrm>
            <a:prstGeom prst="rect">
              <a:avLst/>
            </a:prstGeom>
            <a:noFill/>
          </p:spPr>
          <p:txBody>
            <a:bodyPr wrap="square" rtlCol="0">
              <a:spAutoFit/>
            </a:bodyPr>
            <a:lstStyle/>
            <a:p>
              <a:r>
                <a:rPr lang="en-US" sz="2400" dirty="0"/>
                <a:t>m</a:t>
              </a:r>
              <a:r>
                <a:rPr lang="en-US" sz="2400" dirty="0" smtClean="0"/>
                <a:t>obility</a:t>
              </a:r>
              <a:endParaRPr lang="en-US" sz="2400" dirty="0"/>
            </a:p>
          </p:txBody>
        </p:sp>
        <p:sp>
          <p:nvSpPr>
            <p:cNvPr id="14" name="TextBox 13"/>
            <p:cNvSpPr txBox="1"/>
            <p:nvPr/>
          </p:nvSpPr>
          <p:spPr>
            <a:xfrm>
              <a:off x="7972895" y="1544430"/>
              <a:ext cx="1766884" cy="461665"/>
            </a:xfrm>
            <a:prstGeom prst="rect">
              <a:avLst/>
            </a:prstGeom>
            <a:solidFill>
              <a:srgbClr val="FF5050"/>
            </a:solidFill>
          </p:spPr>
          <p:txBody>
            <a:bodyPr wrap="square" rtlCol="0">
              <a:spAutoFit/>
            </a:bodyPr>
            <a:lstStyle/>
            <a:p>
              <a:r>
                <a:rPr lang="en-US" sz="2400" dirty="0" err="1"/>
                <a:t>e</a:t>
              </a:r>
              <a:r>
                <a:rPr lang="en-US" sz="2400" dirty="0" err="1" smtClean="0"/>
                <a:t>ngine_system</a:t>
              </a:r>
              <a:endParaRPr lang="en-US" sz="2400" dirty="0"/>
            </a:p>
          </p:txBody>
        </p:sp>
        <p:sp>
          <p:nvSpPr>
            <p:cNvPr id="15" name="TextBox 14"/>
            <p:cNvSpPr txBox="1"/>
            <p:nvPr/>
          </p:nvSpPr>
          <p:spPr>
            <a:xfrm>
              <a:off x="7972895" y="2331039"/>
              <a:ext cx="2360621" cy="461665"/>
            </a:xfrm>
            <a:prstGeom prst="rect">
              <a:avLst/>
            </a:prstGeom>
            <a:noFill/>
          </p:spPr>
          <p:txBody>
            <a:bodyPr wrap="square" rtlCol="0">
              <a:spAutoFit/>
            </a:bodyPr>
            <a:lstStyle/>
            <a:p>
              <a:r>
                <a:rPr lang="en-US" sz="2400" dirty="0" err="1"/>
                <a:t>t</a:t>
              </a:r>
              <a:r>
                <a:rPr lang="en-US" sz="2400" dirty="0" err="1" smtClean="0"/>
                <a:t>ransmission_system</a:t>
              </a:r>
              <a:endParaRPr lang="en-US" sz="2400" dirty="0"/>
            </a:p>
          </p:txBody>
        </p:sp>
        <p:sp>
          <p:nvSpPr>
            <p:cNvPr id="16" name="TextBox 15"/>
            <p:cNvSpPr txBox="1"/>
            <p:nvPr/>
          </p:nvSpPr>
          <p:spPr>
            <a:xfrm>
              <a:off x="10293593" y="1122136"/>
              <a:ext cx="1893428" cy="461665"/>
            </a:xfrm>
            <a:prstGeom prst="rect">
              <a:avLst/>
            </a:prstGeom>
            <a:solidFill>
              <a:srgbClr val="FF5050"/>
            </a:solidFill>
          </p:spPr>
          <p:txBody>
            <a:bodyPr wrap="square" rtlCol="0">
              <a:spAutoFit/>
            </a:bodyPr>
            <a:lstStyle/>
            <a:p>
              <a:r>
                <a:rPr lang="en-US" sz="2400" dirty="0" err="1" smtClean="0"/>
                <a:t>valve_assembly</a:t>
              </a:r>
              <a:endParaRPr lang="en-US" sz="2400" dirty="0"/>
            </a:p>
          </p:txBody>
        </p:sp>
        <p:sp>
          <p:nvSpPr>
            <p:cNvPr id="17" name="TextBox 16"/>
            <p:cNvSpPr txBox="1"/>
            <p:nvPr/>
          </p:nvSpPr>
          <p:spPr>
            <a:xfrm>
              <a:off x="10333517" y="1551815"/>
              <a:ext cx="1605428" cy="461665"/>
            </a:xfrm>
            <a:prstGeom prst="rect">
              <a:avLst/>
            </a:prstGeom>
            <a:noFill/>
          </p:spPr>
          <p:txBody>
            <a:bodyPr wrap="square" rtlCol="0">
              <a:spAutoFit/>
            </a:bodyPr>
            <a:lstStyle/>
            <a:p>
              <a:r>
                <a:rPr lang="en-US" sz="2400" dirty="0" err="1" smtClean="0"/>
                <a:t>spark_plug</a:t>
              </a:r>
              <a:endParaRPr lang="en-US" sz="2400" dirty="0"/>
            </a:p>
          </p:txBody>
        </p:sp>
        <p:sp>
          <p:nvSpPr>
            <p:cNvPr id="18" name="TextBox 17"/>
            <p:cNvSpPr txBox="1"/>
            <p:nvPr/>
          </p:nvSpPr>
          <p:spPr>
            <a:xfrm>
              <a:off x="10538977" y="2386793"/>
              <a:ext cx="410922" cy="461665"/>
            </a:xfrm>
            <a:prstGeom prst="rect">
              <a:avLst/>
            </a:prstGeom>
            <a:noFill/>
          </p:spPr>
          <p:txBody>
            <a:bodyPr wrap="square" rtlCol="0">
              <a:spAutoFit/>
            </a:bodyPr>
            <a:lstStyle/>
            <a:p>
              <a:r>
                <a:rPr lang="en-US" sz="2400" dirty="0" smtClean="0"/>
                <a:t>…</a:t>
              </a:r>
              <a:endParaRPr lang="en-US" sz="2400" dirty="0"/>
            </a:p>
          </p:txBody>
        </p:sp>
        <p:sp>
          <p:nvSpPr>
            <p:cNvPr id="19" name="TextBox 18"/>
            <p:cNvSpPr txBox="1"/>
            <p:nvPr/>
          </p:nvSpPr>
          <p:spPr>
            <a:xfrm>
              <a:off x="7972894" y="3009267"/>
              <a:ext cx="410922" cy="461665"/>
            </a:xfrm>
            <a:prstGeom prst="rect">
              <a:avLst/>
            </a:prstGeom>
            <a:noFill/>
          </p:spPr>
          <p:txBody>
            <a:bodyPr wrap="square" rtlCol="0">
              <a:spAutoFit/>
            </a:bodyPr>
            <a:lstStyle/>
            <a:p>
              <a:r>
                <a:rPr lang="en-US" sz="2400" dirty="0" smtClean="0"/>
                <a:t>…</a:t>
              </a:r>
              <a:endParaRPr lang="en-US" sz="2400" dirty="0"/>
            </a:p>
          </p:txBody>
        </p:sp>
        <p:cxnSp>
          <p:nvCxnSpPr>
            <p:cNvPr id="20" name="Straight Connector 19"/>
            <p:cNvCxnSpPr>
              <a:stCxn id="11" idx="3"/>
              <a:endCxn id="14" idx="1"/>
            </p:cNvCxnSpPr>
            <p:nvPr/>
          </p:nvCxnSpPr>
          <p:spPr>
            <a:xfrm flipV="1">
              <a:off x="7501368" y="1775263"/>
              <a:ext cx="471527" cy="786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3"/>
              <a:endCxn id="15" idx="1"/>
            </p:cNvCxnSpPr>
            <p:nvPr/>
          </p:nvCxnSpPr>
          <p:spPr>
            <a:xfrm>
              <a:off x="7501368" y="2561872"/>
              <a:ext cx="471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3"/>
              <a:endCxn id="16" idx="1"/>
            </p:cNvCxnSpPr>
            <p:nvPr/>
          </p:nvCxnSpPr>
          <p:spPr>
            <a:xfrm flipV="1">
              <a:off x="9739779" y="1352969"/>
              <a:ext cx="553814" cy="422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1"/>
              <a:endCxn id="14" idx="3"/>
            </p:cNvCxnSpPr>
            <p:nvPr/>
          </p:nvCxnSpPr>
          <p:spPr>
            <a:xfrm flipH="1" flipV="1">
              <a:off x="9739779" y="1775263"/>
              <a:ext cx="593738" cy="7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5" idx="3"/>
            </p:cNvCxnSpPr>
            <p:nvPr/>
          </p:nvCxnSpPr>
          <p:spPr>
            <a:xfrm flipH="1">
              <a:off x="10333515" y="2561872"/>
              <a:ext cx="2051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6" idx="1"/>
              <a:endCxn id="14" idx="3"/>
            </p:cNvCxnSpPr>
            <p:nvPr/>
          </p:nvCxnSpPr>
          <p:spPr>
            <a:xfrm flipH="1" flipV="1">
              <a:off x="9739778" y="1775263"/>
              <a:ext cx="631196" cy="455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370974" y="1999828"/>
              <a:ext cx="410922" cy="461665"/>
            </a:xfrm>
            <a:prstGeom prst="rect">
              <a:avLst/>
            </a:prstGeom>
            <a:noFill/>
          </p:spPr>
          <p:txBody>
            <a:bodyPr wrap="square" rtlCol="0">
              <a:spAutoFit/>
            </a:bodyPr>
            <a:lstStyle/>
            <a:p>
              <a:r>
                <a:rPr lang="en-US" sz="2400" dirty="0" smtClean="0"/>
                <a:t>…</a:t>
              </a:r>
              <a:endParaRPr lang="en-US" sz="2400" dirty="0"/>
            </a:p>
          </p:txBody>
        </p:sp>
        <p:cxnSp>
          <p:nvCxnSpPr>
            <p:cNvPr id="27" name="Straight Connector 26"/>
            <p:cNvCxnSpPr>
              <a:stCxn id="11" idx="3"/>
              <a:endCxn id="19" idx="1"/>
            </p:cNvCxnSpPr>
            <p:nvPr/>
          </p:nvCxnSpPr>
          <p:spPr>
            <a:xfrm>
              <a:off x="7501368" y="2561872"/>
              <a:ext cx="471526" cy="678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rotWithShape="1">
          <a:blip r:embed="rId4"/>
          <a:srcRect l="5908" t="17486" r="3848" b="18556"/>
          <a:stretch/>
        </p:blipFill>
        <p:spPr>
          <a:xfrm rot="13413154" flipH="1">
            <a:off x="8812643" y="5644085"/>
            <a:ext cx="1656890" cy="591054"/>
          </a:xfrm>
          <a:prstGeom prst="rect">
            <a:avLst/>
          </a:prstGeom>
        </p:spPr>
      </p:pic>
      <p:cxnSp>
        <p:nvCxnSpPr>
          <p:cNvPr id="31" name="Straight Arrow Connector 30"/>
          <p:cNvCxnSpPr>
            <a:stCxn id="30" idx="1"/>
          </p:cNvCxnSpPr>
          <p:nvPr/>
        </p:nvCxnSpPr>
        <p:spPr>
          <a:xfrm flipH="1" flipV="1">
            <a:off x="7861300" y="4178300"/>
            <a:ext cx="1179379" cy="1190497"/>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40266" y="4384229"/>
            <a:ext cx="1733167" cy="584775"/>
          </a:xfrm>
          <a:prstGeom prst="rect">
            <a:avLst/>
          </a:prstGeom>
          <a:solidFill>
            <a:schemeClr val="bg1"/>
          </a:solidFill>
        </p:spPr>
        <p:txBody>
          <a:bodyPr wrap="none" rtlCol="0">
            <a:spAutoFit/>
          </a:bodyPr>
          <a:lstStyle/>
          <a:p>
            <a:r>
              <a:rPr lang="en-US" sz="3200" dirty="0" smtClean="0">
                <a:latin typeface="MV Boli" panose="02000500030200090000" pitchFamily="2" charset="0"/>
                <a:cs typeface="MV Boli" panose="02000500030200090000" pitchFamily="2" charset="0"/>
              </a:rPr>
              <a:t>Shotline</a:t>
            </a:r>
            <a:endParaRPr lang="en-US" sz="3200" dirty="0">
              <a:latin typeface="MV Boli" panose="02000500030200090000" pitchFamily="2" charset="0"/>
              <a:cs typeface="MV Boli" panose="02000500030200090000" pitchFamily="2" charset="0"/>
            </a:endParaRPr>
          </a:p>
        </p:txBody>
      </p:sp>
      <p:sp>
        <p:nvSpPr>
          <p:cNvPr id="33" name="TextBox 32"/>
          <p:cNvSpPr txBox="1"/>
          <p:nvPr/>
        </p:nvSpPr>
        <p:spPr>
          <a:xfrm>
            <a:off x="8256043" y="2867721"/>
            <a:ext cx="3607078" cy="584775"/>
          </a:xfrm>
          <a:prstGeom prst="rect">
            <a:avLst/>
          </a:prstGeom>
          <a:solidFill>
            <a:schemeClr val="bg1"/>
          </a:solidFill>
          <a:ln>
            <a:solidFill>
              <a:schemeClr val="bg1"/>
            </a:solidFill>
          </a:ln>
        </p:spPr>
        <p:txBody>
          <a:bodyPr wrap="none" rtlCol="0">
            <a:spAutoFit/>
          </a:bodyPr>
          <a:lstStyle/>
          <a:p>
            <a:r>
              <a:rPr lang="en-US" sz="3200" dirty="0" smtClean="0">
                <a:latin typeface="MV Boli" panose="02000500030200090000" pitchFamily="2" charset="0"/>
                <a:cs typeface="MV Boli" panose="02000500030200090000" pitchFamily="2" charset="0"/>
              </a:rPr>
              <a:t>Dependency graph</a:t>
            </a:r>
            <a:endParaRPr lang="en-US" sz="3200" dirty="0">
              <a:latin typeface="MV Boli" panose="02000500030200090000" pitchFamily="2" charset="0"/>
              <a:cs typeface="MV Boli" panose="02000500030200090000" pitchFamily="2" charset="0"/>
            </a:endParaRPr>
          </a:p>
        </p:txBody>
      </p:sp>
      <p:sp>
        <p:nvSpPr>
          <p:cNvPr id="34" name="TextBox 33"/>
          <p:cNvSpPr txBox="1"/>
          <p:nvPr/>
        </p:nvSpPr>
        <p:spPr>
          <a:xfrm>
            <a:off x="674265" y="2637526"/>
            <a:ext cx="2722220" cy="584775"/>
          </a:xfrm>
          <a:prstGeom prst="rect">
            <a:avLst/>
          </a:prstGeom>
          <a:solidFill>
            <a:schemeClr val="bg1"/>
          </a:solidFill>
        </p:spPr>
        <p:txBody>
          <a:bodyPr wrap="none" rtlCol="0">
            <a:spAutoFit/>
          </a:bodyPr>
          <a:lstStyle/>
          <a:p>
            <a:r>
              <a:rPr lang="en-US" sz="3200" dirty="0" smtClean="0">
                <a:latin typeface="MV Boli" panose="02000500030200090000" pitchFamily="2" charset="0"/>
                <a:cs typeface="MV Boli" panose="02000500030200090000" pitchFamily="2" charset="0"/>
              </a:rPr>
              <a:t>3D geometry</a:t>
            </a:r>
            <a:endParaRPr lang="en-US" sz="3200" dirty="0">
              <a:latin typeface="MV Boli" panose="02000500030200090000" pitchFamily="2" charset="0"/>
              <a:cs typeface="MV Boli" panose="02000500030200090000" pitchFamily="2" charset="0"/>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611296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61" y="2325748"/>
            <a:ext cx="8825293" cy="3829844"/>
          </a:xfrm>
          <a:prstGeom prst="rect">
            <a:avLst/>
          </a:prstGeom>
        </p:spPr>
      </p:pic>
      <p:sp>
        <p:nvSpPr>
          <p:cNvPr id="7" name="Slide Number Placeholder 6"/>
          <p:cNvSpPr>
            <a:spLocks noGrp="1"/>
          </p:cNvSpPr>
          <p:nvPr>
            <p:ph type="sldNum" sz="quarter" idx="12"/>
          </p:nvPr>
        </p:nvSpPr>
        <p:spPr/>
        <p:txBody>
          <a:bodyPr/>
          <a:lstStyle/>
          <a:p>
            <a:fld id="{2C9990ED-ECC6-4457-91E9-E068ADB5793D}" type="slidenum">
              <a:rPr lang="en-US" smtClean="0"/>
              <a:t>15</a:t>
            </a:fld>
            <a:endParaRPr lang="en-US"/>
          </a:p>
        </p:txBody>
      </p:sp>
      <p:grpSp>
        <p:nvGrpSpPr>
          <p:cNvPr id="10" name="Group 9"/>
          <p:cNvGrpSpPr/>
          <p:nvPr/>
        </p:nvGrpSpPr>
        <p:grpSpPr>
          <a:xfrm>
            <a:off x="4983888" y="319458"/>
            <a:ext cx="6934201" cy="2417263"/>
            <a:chOff x="6338909" y="1084322"/>
            <a:chExt cx="5894841" cy="2417263"/>
          </a:xfrm>
        </p:grpSpPr>
        <p:sp>
          <p:nvSpPr>
            <p:cNvPr id="28" name="Rectangle 27"/>
            <p:cNvSpPr/>
            <p:nvPr/>
          </p:nvSpPr>
          <p:spPr>
            <a:xfrm>
              <a:off x="6338909" y="1084322"/>
              <a:ext cx="5894841" cy="2417263"/>
            </a:xfrm>
            <a:prstGeom prst="rect">
              <a:avLst/>
            </a:prstGeom>
            <a:solidFill>
              <a:schemeClr val="bg1"/>
            </a:solidFill>
            <a:ln w="19050">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50618" y="2331039"/>
              <a:ext cx="1050750" cy="461665"/>
            </a:xfrm>
            <a:prstGeom prst="rect">
              <a:avLst/>
            </a:prstGeom>
            <a:solidFill>
              <a:srgbClr val="FF5050"/>
            </a:solidFill>
          </p:spPr>
          <p:txBody>
            <a:bodyPr wrap="square" rtlCol="0">
              <a:spAutoFit/>
            </a:bodyPr>
            <a:lstStyle/>
            <a:p>
              <a:r>
                <a:rPr lang="en-US" sz="2400" dirty="0"/>
                <a:t>m</a:t>
              </a:r>
              <a:r>
                <a:rPr lang="en-US" sz="2400" dirty="0" smtClean="0"/>
                <a:t>obility</a:t>
              </a:r>
              <a:endParaRPr lang="en-US" sz="2400" dirty="0"/>
            </a:p>
          </p:txBody>
        </p:sp>
        <p:sp>
          <p:nvSpPr>
            <p:cNvPr id="14" name="TextBox 13"/>
            <p:cNvSpPr txBox="1"/>
            <p:nvPr/>
          </p:nvSpPr>
          <p:spPr>
            <a:xfrm>
              <a:off x="7972895" y="1544430"/>
              <a:ext cx="1766884" cy="461665"/>
            </a:xfrm>
            <a:prstGeom prst="rect">
              <a:avLst/>
            </a:prstGeom>
            <a:solidFill>
              <a:srgbClr val="FF5050"/>
            </a:solidFill>
          </p:spPr>
          <p:txBody>
            <a:bodyPr wrap="square" rtlCol="0">
              <a:spAutoFit/>
            </a:bodyPr>
            <a:lstStyle/>
            <a:p>
              <a:r>
                <a:rPr lang="en-US" sz="2400" dirty="0" err="1"/>
                <a:t>e</a:t>
              </a:r>
              <a:r>
                <a:rPr lang="en-US" sz="2400" dirty="0" err="1" smtClean="0"/>
                <a:t>ngine_system</a:t>
              </a:r>
              <a:endParaRPr lang="en-US" sz="2400" dirty="0"/>
            </a:p>
          </p:txBody>
        </p:sp>
        <p:sp>
          <p:nvSpPr>
            <p:cNvPr id="15" name="TextBox 14"/>
            <p:cNvSpPr txBox="1"/>
            <p:nvPr/>
          </p:nvSpPr>
          <p:spPr>
            <a:xfrm>
              <a:off x="7972895" y="2331039"/>
              <a:ext cx="2360621" cy="461665"/>
            </a:xfrm>
            <a:prstGeom prst="rect">
              <a:avLst/>
            </a:prstGeom>
            <a:noFill/>
          </p:spPr>
          <p:txBody>
            <a:bodyPr wrap="square" rtlCol="0">
              <a:spAutoFit/>
            </a:bodyPr>
            <a:lstStyle/>
            <a:p>
              <a:r>
                <a:rPr lang="en-US" sz="2400" dirty="0" err="1"/>
                <a:t>t</a:t>
              </a:r>
              <a:r>
                <a:rPr lang="en-US" sz="2400" dirty="0" err="1" smtClean="0"/>
                <a:t>ransmission_system</a:t>
              </a:r>
              <a:endParaRPr lang="en-US" sz="2400" dirty="0"/>
            </a:p>
          </p:txBody>
        </p:sp>
        <p:sp>
          <p:nvSpPr>
            <p:cNvPr id="16" name="TextBox 15"/>
            <p:cNvSpPr txBox="1"/>
            <p:nvPr/>
          </p:nvSpPr>
          <p:spPr>
            <a:xfrm>
              <a:off x="10293593" y="1122136"/>
              <a:ext cx="1893428" cy="461665"/>
            </a:xfrm>
            <a:prstGeom prst="rect">
              <a:avLst/>
            </a:prstGeom>
            <a:solidFill>
              <a:srgbClr val="FF5050"/>
            </a:solidFill>
          </p:spPr>
          <p:txBody>
            <a:bodyPr wrap="square" rtlCol="0">
              <a:spAutoFit/>
            </a:bodyPr>
            <a:lstStyle/>
            <a:p>
              <a:r>
                <a:rPr lang="en-US" sz="2400" dirty="0" err="1" smtClean="0"/>
                <a:t>valve_assembly</a:t>
              </a:r>
              <a:endParaRPr lang="en-US" sz="2400" dirty="0"/>
            </a:p>
          </p:txBody>
        </p:sp>
        <p:sp>
          <p:nvSpPr>
            <p:cNvPr id="17" name="TextBox 16"/>
            <p:cNvSpPr txBox="1"/>
            <p:nvPr/>
          </p:nvSpPr>
          <p:spPr>
            <a:xfrm>
              <a:off x="10333517" y="1551815"/>
              <a:ext cx="1605428" cy="461665"/>
            </a:xfrm>
            <a:prstGeom prst="rect">
              <a:avLst/>
            </a:prstGeom>
            <a:noFill/>
          </p:spPr>
          <p:txBody>
            <a:bodyPr wrap="square" rtlCol="0">
              <a:spAutoFit/>
            </a:bodyPr>
            <a:lstStyle/>
            <a:p>
              <a:r>
                <a:rPr lang="en-US" sz="2400" dirty="0" err="1" smtClean="0"/>
                <a:t>spark_plug</a:t>
              </a:r>
              <a:endParaRPr lang="en-US" sz="2400" dirty="0"/>
            </a:p>
          </p:txBody>
        </p:sp>
        <p:sp>
          <p:nvSpPr>
            <p:cNvPr id="18" name="TextBox 17"/>
            <p:cNvSpPr txBox="1"/>
            <p:nvPr/>
          </p:nvSpPr>
          <p:spPr>
            <a:xfrm>
              <a:off x="10538977" y="2386793"/>
              <a:ext cx="410922" cy="461665"/>
            </a:xfrm>
            <a:prstGeom prst="rect">
              <a:avLst/>
            </a:prstGeom>
            <a:noFill/>
          </p:spPr>
          <p:txBody>
            <a:bodyPr wrap="square" rtlCol="0">
              <a:spAutoFit/>
            </a:bodyPr>
            <a:lstStyle/>
            <a:p>
              <a:r>
                <a:rPr lang="en-US" sz="2400" dirty="0" smtClean="0"/>
                <a:t>…</a:t>
              </a:r>
              <a:endParaRPr lang="en-US" sz="2400" dirty="0"/>
            </a:p>
          </p:txBody>
        </p:sp>
        <p:sp>
          <p:nvSpPr>
            <p:cNvPr id="19" name="TextBox 18"/>
            <p:cNvSpPr txBox="1"/>
            <p:nvPr/>
          </p:nvSpPr>
          <p:spPr>
            <a:xfrm>
              <a:off x="7972894" y="3009267"/>
              <a:ext cx="410922" cy="461665"/>
            </a:xfrm>
            <a:prstGeom prst="rect">
              <a:avLst/>
            </a:prstGeom>
            <a:noFill/>
          </p:spPr>
          <p:txBody>
            <a:bodyPr wrap="square" rtlCol="0">
              <a:spAutoFit/>
            </a:bodyPr>
            <a:lstStyle/>
            <a:p>
              <a:r>
                <a:rPr lang="en-US" sz="2400" dirty="0" smtClean="0"/>
                <a:t>…</a:t>
              </a:r>
              <a:endParaRPr lang="en-US" sz="2400" dirty="0"/>
            </a:p>
          </p:txBody>
        </p:sp>
        <p:cxnSp>
          <p:nvCxnSpPr>
            <p:cNvPr id="20" name="Straight Connector 19"/>
            <p:cNvCxnSpPr>
              <a:stCxn id="11" idx="3"/>
              <a:endCxn id="14" idx="1"/>
            </p:cNvCxnSpPr>
            <p:nvPr/>
          </p:nvCxnSpPr>
          <p:spPr>
            <a:xfrm flipV="1">
              <a:off x="7501368" y="1775263"/>
              <a:ext cx="471527" cy="786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3"/>
              <a:endCxn id="15" idx="1"/>
            </p:cNvCxnSpPr>
            <p:nvPr/>
          </p:nvCxnSpPr>
          <p:spPr>
            <a:xfrm>
              <a:off x="7501368" y="2561872"/>
              <a:ext cx="471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3"/>
              <a:endCxn id="16" idx="1"/>
            </p:cNvCxnSpPr>
            <p:nvPr/>
          </p:nvCxnSpPr>
          <p:spPr>
            <a:xfrm flipV="1">
              <a:off x="9739779" y="1352969"/>
              <a:ext cx="553814" cy="422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1"/>
              <a:endCxn id="14" idx="3"/>
            </p:cNvCxnSpPr>
            <p:nvPr/>
          </p:nvCxnSpPr>
          <p:spPr>
            <a:xfrm flipH="1" flipV="1">
              <a:off x="9739779" y="1775263"/>
              <a:ext cx="593738" cy="7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5" idx="3"/>
            </p:cNvCxnSpPr>
            <p:nvPr/>
          </p:nvCxnSpPr>
          <p:spPr>
            <a:xfrm flipH="1">
              <a:off x="10333515" y="2561872"/>
              <a:ext cx="2051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6" idx="1"/>
              <a:endCxn id="14" idx="3"/>
            </p:cNvCxnSpPr>
            <p:nvPr/>
          </p:nvCxnSpPr>
          <p:spPr>
            <a:xfrm flipH="1" flipV="1">
              <a:off x="9739778" y="1775263"/>
              <a:ext cx="631196" cy="455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370974" y="1999828"/>
              <a:ext cx="410922" cy="461665"/>
            </a:xfrm>
            <a:prstGeom prst="rect">
              <a:avLst/>
            </a:prstGeom>
            <a:noFill/>
          </p:spPr>
          <p:txBody>
            <a:bodyPr wrap="square" rtlCol="0">
              <a:spAutoFit/>
            </a:bodyPr>
            <a:lstStyle/>
            <a:p>
              <a:r>
                <a:rPr lang="en-US" sz="2400" dirty="0" smtClean="0"/>
                <a:t>…</a:t>
              </a:r>
              <a:endParaRPr lang="en-US" sz="2400" dirty="0"/>
            </a:p>
          </p:txBody>
        </p:sp>
        <p:cxnSp>
          <p:nvCxnSpPr>
            <p:cNvPr id="27" name="Straight Connector 26"/>
            <p:cNvCxnSpPr>
              <a:stCxn id="11" idx="3"/>
              <a:endCxn id="19" idx="1"/>
            </p:cNvCxnSpPr>
            <p:nvPr/>
          </p:nvCxnSpPr>
          <p:spPr>
            <a:xfrm>
              <a:off x="7501368" y="2561872"/>
              <a:ext cx="471526" cy="678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rotWithShape="1">
          <a:blip r:embed="rId4"/>
          <a:srcRect l="5908" t="17486" r="3848" b="18556"/>
          <a:stretch/>
        </p:blipFill>
        <p:spPr>
          <a:xfrm rot="13413154" flipH="1">
            <a:off x="8812643" y="5644085"/>
            <a:ext cx="1656890" cy="591054"/>
          </a:xfrm>
          <a:prstGeom prst="rect">
            <a:avLst/>
          </a:prstGeom>
        </p:spPr>
      </p:pic>
      <p:cxnSp>
        <p:nvCxnSpPr>
          <p:cNvPr id="31" name="Straight Arrow Connector 30"/>
          <p:cNvCxnSpPr>
            <a:stCxn id="30" idx="1"/>
          </p:cNvCxnSpPr>
          <p:nvPr/>
        </p:nvCxnSpPr>
        <p:spPr>
          <a:xfrm flipH="1" flipV="1">
            <a:off x="7861300" y="4178300"/>
            <a:ext cx="1179379" cy="1190497"/>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40266" y="4384229"/>
            <a:ext cx="1733167" cy="584775"/>
          </a:xfrm>
          <a:prstGeom prst="rect">
            <a:avLst/>
          </a:prstGeom>
          <a:solidFill>
            <a:schemeClr val="bg1"/>
          </a:solidFill>
        </p:spPr>
        <p:txBody>
          <a:bodyPr wrap="none" rtlCol="0">
            <a:spAutoFit/>
          </a:bodyPr>
          <a:lstStyle/>
          <a:p>
            <a:r>
              <a:rPr lang="en-US" sz="3200" dirty="0" smtClean="0">
                <a:latin typeface="MV Boli" panose="02000500030200090000" pitchFamily="2" charset="0"/>
                <a:cs typeface="MV Boli" panose="02000500030200090000" pitchFamily="2" charset="0"/>
              </a:rPr>
              <a:t>Shotline</a:t>
            </a:r>
            <a:endParaRPr lang="en-US" sz="3200" dirty="0">
              <a:latin typeface="MV Boli" panose="02000500030200090000" pitchFamily="2" charset="0"/>
              <a:cs typeface="MV Boli" panose="02000500030200090000" pitchFamily="2" charset="0"/>
            </a:endParaRPr>
          </a:p>
        </p:txBody>
      </p:sp>
      <p:sp>
        <p:nvSpPr>
          <p:cNvPr id="33" name="TextBox 32"/>
          <p:cNvSpPr txBox="1"/>
          <p:nvPr/>
        </p:nvSpPr>
        <p:spPr>
          <a:xfrm>
            <a:off x="8256043" y="2867721"/>
            <a:ext cx="3607078" cy="584775"/>
          </a:xfrm>
          <a:prstGeom prst="rect">
            <a:avLst/>
          </a:prstGeom>
          <a:solidFill>
            <a:schemeClr val="bg1"/>
          </a:solidFill>
          <a:ln>
            <a:solidFill>
              <a:schemeClr val="bg1"/>
            </a:solidFill>
          </a:ln>
        </p:spPr>
        <p:txBody>
          <a:bodyPr wrap="none" rtlCol="0">
            <a:spAutoFit/>
          </a:bodyPr>
          <a:lstStyle/>
          <a:p>
            <a:r>
              <a:rPr lang="en-US" sz="3200" dirty="0" smtClean="0">
                <a:latin typeface="MV Boli" panose="02000500030200090000" pitchFamily="2" charset="0"/>
                <a:cs typeface="MV Boli" panose="02000500030200090000" pitchFamily="2" charset="0"/>
              </a:rPr>
              <a:t>Dependency graph</a:t>
            </a:r>
            <a:endParaRPr lang="en-US" sz="3200" dirty="0">
              <a:latin typeface="MV Boli" panose="02000500030200090000" pitchFamily="2" charset="0"/>
              <a:cs typeface="MV Boli" panose="02000500030200090000" pitchFamily="2" charset="0"/>
            </a:endParaRPr>
          </a:p>
        </p:txBody>
      </p:sp>
      <p:sp>
        <p:nvSpPr>
          <p:cNvPr id="34" name="TextBox 33"/>
          <p:cNvSpPr txBox="1"/>
          <p:nvPr/>
        </p:nvSpPr>
        <p:spPr>
          <a:xfrm>
            <a:off x="674265" y="2637526"/>
            <a:ext cx="2722220" cy="584775"/>
          </a:xfrm>
          <a:prstGeom prst="rect">
            <a:avLst/>
          </a:prstGeom>
          <a:solidFill>
            <a:schemeClr val="bg1"/>
          </a:solidFill>
        </p:spPr>
        <p:txBody>
          <a:bodyPr wrap="none" rtlCol="0">
            <a:spAutoFit/>
          </a:bodyPr>
          <a:lstStyle/>
          <a:p>
            <a:r>
              <a:rPr lang="en-US" sz="3200" dirty="0" smtClean="0">
                <a:latin typeface="MV Boli" panose="02000500030200090000" pitchFamily="2" charset="0"/>
                <a:cs typeface="MV Boli" panose="02000500030200090000" pitchFamily="2" charset="0"/>
              </a:rPr>
              <a:t>3D geometry</a:t>
            </a:r>
            <a:endParaRPr lang="en-US" sz="3200" dirty="0">
              <a:latin typeface="MV Boli" panose="02000500030200090000" pitchFamily="2" charset="0"/>
              <a:cs typeface="MV Boli" panose="02000500030200090000" pitchFamily="2" charset="0"/>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609102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303676"/>
            <a:ext cx="1488270" cy="4052674"/>
          </a:xfrm>
          <a:prstGeom prst="rect">
            <a:avLst/>
          </a:prstGeom>
        </p:spPr>
      </p:pic>
      <p:pic>
        <p:nvPicPr>
          <p:cNvPr id="4" name="Picture 3"/>
          <p:cNvPicPr>
            <a:picLocks noChangeAspect="1"/>
          </p:cNvPicPr>
          <p:nvPr/>
        </p:nvPicPr>
        <p:blipFill>
          <a:blip r:embed="rId4"/>
          <a:stretch>
            <a:fillRect/>
          </a:stretch>
        </p:blipFill>
        <p:spPr>
          <a:xfrm>
            <a:off x="2326470" y="2832100"/>
            <a:ext cx="7581900" cy="3524250"/>
          </a:xfrm>
          <a:prstGeom prst="rect">
            <a:avLst/>
          </a:prstGeom>
        </p:spPr>
      </p:pic>
      <p:sp>
        <p:nvSpPr>
          <p:cNvPr id="7" name="Slide Number Placeholder 6"/>
          <p:cNvSpPr>
            <a:spLocks noGrp="1"/>
          </p:cNvSpPr>
          <p:nvPr>
            <p:ph type="sldNum" sz="quarter" idx="12"/>
          </p:nvPr>
        </p:nvSpPr>
        <p:spPr/>
        <p:txBody>
          <a:bodyPr/>
          <a:lstStyle/>
          <a:p>
            <a:fld id="{2C9990ED-ECC6-4457-91E9-E068ADB5793D}" type="slidenum">
              <a:rPr lang="en-US" smtClean="0"/>
              <a:t>16</a:t>
            </a:fld>
            <a:endParaRPr lang="en-US"/>
          </a:p>
        </p:txBody>
      </p:sp>
      <p:sp>
        <p:nvSpPr>
          <p:cNvPr id="2" name="Title 1"/>
          <p:cNvSpPr>
            <a:spLocks noGrp="1"/>
          </p:cNvSpPr>
          <p:nvPr>
            <p:ph type="title"/>
          </p:nvPr>
        </p:nvSpPr>
        <p:spPr/>
        <p:txBody>
          <a:bodyPr/>
          <a:lstStyle/>
          <a:p>
            <a:r>
              <a:rPr lang="en-US" dirty="0" smtClean="0"/>
              <a:t>Simulation output</a:t>
            </a:r>
            <a:endParaRPr lang="en-US" dirty="0"/>
          </a:p>
        </p:txBody>
      </p:sp>
    </p:spTree>
    <p:extLst>
      <p:ext uri="{BB962C8B-B14F-4D97-AF65-F5344CB8AC3E}">
        <p14:creationId xmlns:p14="http://schemas.microsoft.com/office/powerpoint/2010/main" val="652723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303676"/>
            <a:ext cx="1488270" cy="4052674"/>
          </a:xfrm>
          <a:prstGeom prst="rect">
            <a:avLst/>
          </a:prstGeom>
        </p:spPr>
      </p:pic>
      <p:pic>
        <p:nvPicPr>
          <p:cNvPr id="4" name="Picture 3"/>
          <p:cNvPicPr>
            <a:picLocks noChangeAspect="1"/>
          </p:cNvPicPr>
          <p:nvPr/>
        </p:nvPicPr>
        <p:blipFill>
          <a:blip r:embed="rId4"/>
          <a:stretch>
            <a:fillRect/>
          </a:stretch>
        </p:blipFill>
        <p:spPr>
          <a:xfrm>
            <a:off x="2326470" y="2832100"/>
            <a:ext cx="7581900" cy="3524250"/>
          </a:xfrm>
          <a:prstGeom prst="rect">
            <a:avLst/>
          </a:prstGeom>
        </p:spPr>
      </p:pic>
      <p:sp>
        <p:nvSpPr>
          <p:cNvPr id="7" name="Slide Number Placeholder 6"/>
          <p:cNvSpPr>
            <a:spLocks noGrp="1"/>
          </p:cNvSpPr>
          <p:nvPr>
            <p:ph type="sldNum" sz="quarter" idx="12"/>
          </p:nvPr>
        </p:nvSpPr>
        <p:spPr/>
        <p:txBody>
          <a:bodyPr/>
          <a:lstStyle/>
          <a:p>
            <a:fld id="{2C9990ED-ECC6-4457-91E9-E068ADB5793D}" type="slidenum">
              <a:rPr lang="en-US" smtClean="0"/>
              <a:t>17</a:t>
            </a:fld>
            <a:endParaRPr lang="en-US"/>
          </a:p>
        </p:txBody>
      </p:sp>
      <p:sp>
        <p:nvSpPr>
          <p:cNvPr id="2" name="Title 1"/>
          <p:cNvSpPr>
            <a:spLocks noGrp="1"/>
          </p:cNvSpPr>
          <p:nvPr>
            <p:ph type="title"/>
          </p:nvPr>
        </p:nvSpPr>
        <p:spPr/>
        <p:txBody>
          <a:bodyPr/>
          <a:lstStyle/>
          <a:p>
            <a:r>
              <a:rPr lang="en-US" dirty="0" smtClean="0"/>
              <a:t>Simulation output</a:t>
            </a:r>
            <a:endParaRPr lang="en-US" dirty="0"/>
          </a:p>
        </p:txBody>
      </p:sp>
      <p:sp>
        <p:nvSpPr>
          <p:cNvPr id="8" name="TextBox 7"/>
          <p:cNvSpPr txBox="1"/>
          <p:nvPr/>
        </p:nvSpPr>
        <p:spPr>
          <a:xfrm>
            <a:off x="4559402" y="6198255"/>
            <a:ext cx="4627357" cy="523220"/>
          </a:xfrm>
          <a:prstGeom prst="rect">
            <a:avLst/>
          </a:prstGeom>
          <a:solidFill>
            <a:schemeClr val="bg2"/>
          </a:solidFill>
          <a:effectLst>
            <a:outerShdw blurRad="50800" dist="38100" dir="5400000" algn="t" rotWithShape="0">
              <a:prstClr val="black">
                <a:alpha val="40000"/>
              </a:prstClr>
            </a:outerShdw>
          </a:effectLst>
        </p:spPr>
        <p:txBody>
          <a:bodyPr wrap="none" rtlCol="0">
            <a:spAutoFit/>
          </a:bodyPr>
          <a:lstStyle/>
          <a:p>
            <a:r>
              <a:rPr lang="en-US" sz="2800" dirty="0" smtClean="0"/>
              <a:t>*Not responsible for </a:t>
            </a:r>
            <a:r>
              <a:rPr lang="en-US" sz="2800" dirty="0" err="1" smtClean="0"/>
              <a:t>colormap</a:t>
            </a:r>
            <a:endParaRPr lang="en-US" sz="1200" dirty="0"/>
          </a:p>
        </p:txBody>
      </p:sp>
      <p:sp>
        <p:nvSpPr>
          <p:cNvPr id="9" name="TextBox 8"/>
          <p:cNvSpPr txBox="1"/>
          <p:nvPr/>
        </p:nvSpPr>
        <p:spPr>
          <a:xfrm>
            <a:off x="2127250" y="2213945"/>
            <a:ext cx="439544" cy="707886"/>
          </a:xfrm>
          <a:prstGeom prst="rect">
            <a:avLst/>
          </a:prstGeom>
          <a:noFill/>
        </p:spPr>
        <p:txBody>
          <a:bodyPr wrap="none" rtlCol="0">
            <a:spAutoFit/>
          </a:bodyPr>
          <a:lstStyle/>
          <a:p>
            <a:r>
              <a:rPr lang="en-US" sz="4000" dirty="0" smtClean="0"/>
              <a:t>*</a:t>
            </a:r>
            <a:endParaRPr lang="en-US" dirty="0"/>
          </a:p>
        </p:txBody>
      </p:sp>
    </p:spTree>
    <p:extLst>
      <p:ext uri="{BB962C8B-B14F-4D97-AF65-F5344CB8AC3E}">
        <p14:creationId xmlns:p14="http://schemas.microsoft.com/office/powerpoint/2010/main" val="1588878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303676"/>
            <a:ext cx="1488270" cy="4052674"/>
          </a:xfrm>
          <a:prstGeom prst="rect">
            <a:avLst/>
          </a:prstGeom>
        </p:spPr>
      </p:pic>
      <p:pic>
        <p:nvPicPr>
          <p:cNvPr id="4" name="Picture 3"/>
          <p:cNvPicPr>
            <a:picLocks noChangeAspect="1"/>
          </p:cNvPicPr>
          <p:nvPr/>
        </p:nvPicPr>
        <p:blipFill>
          <a:blip r:embed="rId4"/>
          <a:stretch>
            <a:fillRect/>
          </a:stretch>
        </p:blipFill>
        <p:spPr>
          <a:xfrm>
            <a:off x="2326470" y="2832100"/>
            <a:ext cx="7581900" cy="3524250"/>
          </a:xfrm>
          <a:prstGeom prst="rect">
            <a:avLst/>
          </a:prstGeom>
        </p:spPr>
      </p:pic>
      <p:sp>
        <p:nvSpPr>
          <p:cNvPr id="7" name="Slide Number Placeholder 6"/>
          <p:cNvSpPr>
            <a:spLocks noGrp="1"/>
          </p:cNvSpPr>
          <p:nvPr>
            <p:ph type="sldNum" sz="quarter" idx="12"/>
          </p:nvPr>
        </p:nvSpPr>
        <p:spPr/>
        <p:txBody>
          <a:bodyPr/>
          <a:lstStyle/>
          <a:p>
            <a:fld id="{2C9990ED-ECC6-4457-91E9-E068ADB5793D}" type="slidenum">
              <a:rPr lang="en-US" smtClean="0"/>
              <a:t>18</a:t>
            </a:fld>
            <a:endParaRPr lang="en-US"/>
          </a:p>
        </p:txBody>
      </p:sp>
      <p:sp>
        <p:nvSpPr>
          <p:cNvPr id="2" name="Title 1"/>
          <p:cNvSpPr>
            <a:spLocks noGrp="1"/>
          </p:cNvSpPr>
          <p:nvPr>
            <p:ph type="title"/>
          </p:nvPr>
        </p:nvSpPr>
        <p:spPr/>
        <p:txBody>
          <a:bodyPr/>
          <a:lstStyle/>
          <a:p>
            <a:r>
              <a:rPr lang="en-US" dirty="0" smtClean="0"/>
              <a:t>Simulation output</a:t>
            </a:r>
            <a:endParaRPr lang="en-US" dirty="0"/>
          </a:p>
        </p:txBody>
      </p:sp>
    </p:spTree>
    <p:extLst>
      <p:ext uri="{BB962C8B-B14F-4D97-AF65-F5344CB8AC3E}">
        <p14:creationId xmlns:p14="http://schemas.microsoft.com/office/powerpoint/2010/main" val="1132468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2303676"/>
            <a:ext cx="1488270" cy="4052674"/>
          </a:xfrm>
          <a:prstGeom prst="rect">
            <a:avLst/>
          </a:prstGeom>
        </p:spPr>
      </p:pic>
      <p:pic>
        <p:nvPicPr>
          <p:cNvPr id="4" name="Picture 3"/>
          <p:cNvPicPr>
            <a:picLocks noChangeAspect="1"/>
          </p:cNvPicPr>
          <p:nvPr/>
        </p:nvPicPr>
        <p:blipFill>
          <a:blip r:embed="rId4"/>
          <a:stretch>
            <a:fillRect/>
          </a:stretch>
        </p:blipFill>
        <p:spPr>
          <a:xfrm>
            <a:off x="2326470" y="2832100"/>
            <a:ext cx="7581900" cy="3524250"/>
          </a:xfrm>
          <a:prstGeom prst="rect">
            <a:avLst/>
          </a:prstGeom>
        </p:spPr>
      </p:pic>
      <p:sp>
        <p:nvSpPr>
          <p:cNvPr id="7" name="Slide Number Placeholder 6"/>
          <p:cNvSpPr>
            <a:spLocks noGrp="1"/>
          </p:cNvSpPr>
          <p:nvPr>
            <p:ph type="sldNum" sz="quarter" idx="12"/>
          </p:nvPr>
        </p:nvSpPr>
        <p:spPr/>
        <p:txBody>
          <a:bodyPr/>
          <a:lstStyle/>
          <a:p>
            <a:fld id="{2C9990ED-ECC6-4457-91E9-E068ADB5793D}" type="slidenum">
              <a:rPr lang="en-US" smtClean="0"/>
              <a:t>19</a:t>
            </a:fld>
            <a:endParaRPr lang="en-US"/>
          </a:p>
        </p:txBody>
      </p:sp>
      <p:sp>
        <p:nvSpPr>
          <p:cNvPr id="2" name="Title 1"/>
          <p:cNvSpPr>
            <a:spLocks noGrp="1"/>
          </p:cNvSpPr>
          <p:nvPr>
            <p:ph type="title"/>
          </p:nvPr>
        </p:nvSpPr>
        <p:spPr/>
        <p:txBody>
          <a:bodyPr/>
          <a:lstStyle/>
          <a:p>
            <a:r>
              <a:rPr lang="en-US" dirty="0" smtClean="0"/>
              <a:t>Simulation output</a:t>
            </a:r>
            <a:endParaRPr lang="en-US" dirty="0"/>
          </a:p>
        </p:txBody>
      </p:sp>
      <p:grpSp>
        <p:nvGrpSpPr>
          <p:cNvPr id="10" name="Group 9"/>
          <p:cNvGrpSpPr/>
          <p:nvPr/>
        </p:nvGrpSpPr>
        <p:grpSpPr>
          <a:xfrm>
            <a:off x="8495312" y="1238857"/>
            <a:ext cx="2973775" cy="3186485"/>
            <a:chOff x="7480297" y="333375"/>
            <a:chExt cx="3809697" cy="3765325"/>
          </a:xfrm>
        </p:grpSpPr>
        <p:grpSp>
          <p:nvGrpSpPr>
            <p:cNvPr id="11" name="Group 10"/>
            <p:cNvGrpSpPr/>
            <p:nvPr/>
          </p:nvGrpSpPr>
          <p:grpSpPr>
            <a:xfrm>
              <a:off x="7615884" y="526846"/>
              <a:ext cx="3538521" cy="3551404"/>
              <a:chOff x="7615884" y="526846"/>
              <a:chExt cx="3538521" cy="3551404"/>
            </a:xfrm>
          </p:grpSpPr>
          <p:pic>
            <p:nvPicPr>
              <p:cNvPr id="13" name="Picture 12"/>
              <p:cNvPicPr>
                <a:picLocks noChangeAspect="1"/>
              </p:cNvPicPr>
              <p:nvPr/>
            </p:nvPicPr>
            <p:blipFill>
              <a:blip r:embed="rId5"/>
              <a:stretch>
                <a:fillRect/>
              </a:stretch>
            </p:blipFill>
            <p:spPr>
              <a:xfrm>
                <a:off x="7912895" y="526846"/>
                <a:ext cx="2829721" cy="1227992"/>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5884" y="2787000"/>
                <a:ext cx="3538521" cy="129125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104814">
                <a:off x="7918111" y="957068"/>
                <a:ext cx="2819288" cy="2788842"/>
              </a:xfrm>
              <a:prstGeom prst="rect">
                <a:avLst/>
              </a:prstGeom>
            </p:spPr>
          </p:pic>
        </p:grpSp>
        <p:sp>
          <p:nvSpPr>
            <p:cNvPr id="12" name="Rectangle 11"/>
            <p:cNvSpPr/>
            <p:nvPr/>
          </p:nvSpPr>
          <p:spPr>
            <a:xfrm>
              <a:off x="7480297" y="333375"/>
              <a:ext cx="3809697" cy="3765325"/>
            </a:xfrm>
            <a:prstGeom prst="rect">
              <a:avLst/>
            </a:prstGeom>
            <a:noFill/>
            <a:ln w="31750">
              <a:solidFill>
                <a:schemeClr val="bg2">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8"/>
          <a:stretch>
            <a:fillRect/>
          </a:stretch>
        </p:blipFill>
        <p:spPr>
          <a:xfrm>
            <a:off x="372961" y="125473"/>
            <a:ext cx="11096126" cy="6828384"/>
          </a:xfrm>
          <a:prstGeom prst="rect">
            <a:avLst/>
          </a:prstGeom>
        </p:spPr>
      </p:pic>
      <p:pic>
        <p:nvPicPr>
          <p:cNvPr id="18" name="Picture 17"/>
          <p:cNvPicPr>
            <a:picLocks noChangeAspect="1"/>
          </p:cNvPicPr>
          <p:nvPr/>
        </p:nvPicPr>
        <p:blipFill>
          <a:blip r:embed="rId9"/>
          <a:stretch>
            <a:fillRect/>
          </a:stretch>
        </p:blipFill>
        <p:spPr>
          <a:xfrm>
            <a:off x="888036" y="1238857"/>
            <a:ext cx="11046290" cy="6797717"/>
          </a:xfrm>
          <a:prstGeom prst="rect">
            <a:avLst/>
          </a:prstGeom>
        </p:spPr>
      </p:pic>
      <p:pic>
        <p:nvPicPr>
          <p:cNvPr id="22" name="Picture 21"/>
          <p:cNvPicPr>
            <a:picLocks noChangeAspect="1"/>
          </p:cNvPicPr>
          <p:nvPr/>
        </p:nvPicPr>
        <p:blipFill>
          <a:blip r:embed="rId10"/>
          <a:stretch>
            <a:fillRect/>
          </a:stretch>
        </p:blipFill>
        <p:spPr>
          <a:xfrm>
            <a:off x="1582335" y="2417604"/>
            <a:ext cx="11343571" cy="6513055"/>
          </a:xfrm>
          <a:prstGeom prst="rect">
            <a:avLst/>
          </a:prstGeom>
        </p:spPr>
      </p:pic>
    </p:spTree>
    <p:extLst>
      <p:ext uri="{BB962C8B-B14F-4D97-AF65-F5344CB8AC3E}">
        <p14:creationId xmlns:p14="http://schemas.microsoft.com/office/powerpoint/2010/main" val="212404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Ballistic v</a:t>
            </a:r>
            <a:r>
              <a:rPr lang="en-US" dirty="0" smtClean="0"/>
              <a:t>ulnerability analysis</a:t>
            </a:r>
            <a:endParaRPr lang="en-US" dirty="0"/>
          </a:p>
        </p:txBody>
      </p:sp>
      <p:sp>
        <p:nvSpPr>
          <p:cNvPr id="4" name="Slide Number Placeholder 3"/>
          <p:cNvSpPr>
            <a:spLocks noGrp="1"/>
          </p:cNvSpPr>
          <p:nvPr>
            <p:ph type="sldNum" sz="quarter" idx="12"/>
          </p:nvPr>
        </p:nvSpPr>
        <p:spPr/>
        <p:txBody>
          <a:bodyPr/>
          <a:lstStyle/>
          <a:p>
            <a:fld id="{2C9990ED-ECC6-4457-91E9-E068ADB5793D}" type="slidenum">
              <a:rPr lang="en-US" smtClean="0"/>
              <a:t>2</a:t>
            </a:fld>
            <a:endParaRPr lang="en-US"/>
          </a:p>
        </p:txBody>
      </p:sp>
    </p:spTree>
    <p:extLst>
      <p:ext uri="{BB962C8B-B14F-4D97-AF65-F5344CB8AC3E}">
        <p14:creationId xmlns:p14="http://schemas.microsoft.com/office/powerpoint/2010/main" val="320496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838200" y="3894409"/>
            <a:ext cx="5053693" cy="2349078"/>
          </a:xfrm>
          <a:prstGeom prst="rect">
            <a:avLst/>
          </a:prstGeom>
        </p:spPr>
      </p:pic>
      <p:sp>
        <p:nvSpPr>
          <p:cNvPr id="7" name="Slide Number Placeholder 6"/>
          <p:cNvSpPr>
            <a:spLocks noGrp="1"/>
          </p:cNvSpPr>
          <p:nvPr>
            <p:ph type="sldNum" sz="quarter" idx="12"/>
          </p:nvPr>
        </p:nvSpPr>
        <p:spPr>
          <a:ln>
            <a:solidFill>
              <a:schemeClr val="bg1"/>
            </a:solidFill>
          </a:ln>
        </p:spPr>
        <p:txBody>
          <a:bodyPr/>
          <a:lstStyle/>
          <a:p>
            <a:fld id="{2C9990ED-ECC6-4457-91E9-E068ADB5793D}" type="slidenum">
              <a:rPr lang="en-US" smtClean="0"/>
              <a:t>20</a:t>
            </a:fld>
            <a:endParaRPr lang="en-US"/>
          </a:p>
        </p:txBody>
      </p:sp>
      <p:sp>
        <p:nvSpPr>
          <p:cNvPr id="2" name="Title 1"/>
          <p:cNvSpPr>
            <a:spLocks noGrp="1"/>
          </p:cNvSpPr>
          <p:nvPr>
            <p:ph type="title"/>
          </p:nvPr>
        </p:nvSpPr>
        <p:spPr/>
        <p:txBody>
          <a:bodyPr/>
          <a:lstStyle/>
          <a:p>
            <a:r>
              <a:rPr lang="en-US" dirty="0" smtClean="0"/>
              <a:t>Task analysis</a:t>
            </a:r>
            <a:endParaRPr lang="en-US" dirty="0"/>
          </a:p>
        </p:txBody>
      </p:sp>
      <p:sp>
        <p:nvSpPr>
          <p:cNvPr id="8" name="Slide Number Placeholder 6"/>
          <p:cNvSpPr txBox="1">
            <a:spLocks/>
          </p:cNvSpPr>
          <p:nvPr/>
        </p:nvSpPr>
        <p:spPr>
          <a:xfrm>
            <a:off x="8610600" y="6356350"/>
            <a:ext cx="2743200" cy="365125"/>
          </a:xfrm>
          <a:prstGeom prst="rect">
            <a:avLst/>
          </a:prstGeom>
          <a:noFill/>
          <a:ln>
            <a:solidFill>
              <a:schemeClr val="bg1"/>
            </a:solidFill>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9990ED-ECC6-4457-91E9-E068ADB5793D}" type="slidenum">
              <a:rPr lang="en-US" smtClean="0"/>
              <a:pPr/>
              <a:t>20</a:t>
            </a:fld>
            <a:endParaRPr lang="en-US" dirty="0"/>
          </a:p>
        </p:txBody>
      </p:sp>
      <p:grpSp>
        <p:nvGrpSpPr>
          <p:cNvPr id="10" name="Group 9"/>
          <p:cNvGrpSpPr/>
          <p:nvPr/>
        </p:nvGrpSpPr>
        <p:grpSpPr>
          <a:xfrm>
            <a:off x="5506482" y="3411105"/>
            <a:ext cx="5645360" cy="2927350"/>
            <a:chOff x="4902509" y="3488426"/>
            <a:chExt cx="5645360" cy="2927350"/>
          </a:xfrm>
        </p:grpSpPr>
        <p:cxnSp>
          <p:nvCxnSpPr>
            <p:cNvPr id="11" name="Straight Connector 10"/>
            <p:cNvCxnSpPr/>
            <p:nvPr/>
          </p:nvCxnSpPr>
          <p:spPr>
            <a:xfrm flipH="1">
              <a:off x="4902509" y="3488426"/>
              <a:ext cx="920962" cy="147612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5823469" y="3520176"/>
              <a:ext cx="4724400" cy="2895600"/>
            </a:xfrm>
            <a:prstGeom prst="rect">
              <a:avLst/>
            </a:prstGeom>
            <a:ln w="28575">
              <a:solidFill>
                <a:schemeClr val="bg2">
                  <a:lumMod val="50000"/>
                </a:schemeClr>
              </a:solidFill>
            </a:ln>
          </p:spPr>
        </p:pic>
      </p:grpSp>
      <p:cxnSp>
        <p:nvCxnSpPr>
          <p:cNvPr id="14" name="Straight Connector 13"/>
          <p:cNvCxnSpPr/>
          <p:nvPr/>
        </p:nvCxnSpPr>
        <p:spPr>
          <a:xfrm flipH="1" flipV="1">
            <a:off x="5506482" y="5370529"/>
            <a:ext cx="920961" cy="95407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690699" y="5033027"/>
            <a:ext cx="190500" cy="190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69668" y="5033027"/>
            <a:ext cx="211531" cy="190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930615" y="5033027"/>
            <a:ext cx="211531" cy="190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930615" y="5033027"/>
            <a:ext cx="211531" cy="190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ontent Placeholder 2"/>
          <p:cNvSpPr txBox="1">
            <a:spLocks/>
          </p:cNvSpPr>
          <p:nvPr/>
        </p:nvSpPr>
        <p:spPr>
          <a:xfrm>
            <a:off x="838200" y="1746504"/>
            <a:ext cx="8361680" cy="1617557"/>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Understand a shot’s spatial context</a:t>
            </a:r>
          </a:p>
          <a:p>
            <a:pPr marL="514350" indent="-514350">
              <a:buFont typeface="+mj-lt"/>
              <a:buAutoNum type="arabicPeriod"/>
            </a:pPr>
            <a:r>
              <a:rPr lang="en-US" dirty="0" smtClean="0"/>
              <a:t>Understand a shot’s degradation and damage</a:t>
            </a:r>
          </a:p>
          <a:p>
            <a:pPr marL="514350" indent="-514350">
              <a:buFont typeface="+mj-lt"/>
              <a:buAutoNum type="arabicPeriod"/>
            </a:pPr>
            <a:r>
              <a:rPr lang="en-US" dirty="0" smtClean="0"/>
              <a:t>Understand a shot’s systemic impact</a:t>
            </a:r>
          </a:p>
          <a:p>
            <a:pPr marL="514350" indent="-514350">
              <a:buFont typeface="+mj-lt"/>
              <a:buAutoNum type="arabicPeriod"/>
            </a:pPr>
            <a:endParaRPr lang="en-US" dirty="0"/>
          </a:p>
        </p:txBody>
      </p:sp>
      <p:sp>
        <p:nvSpPr>
          <p:cNvPr id="22" name="Rectangle 21"/>
          <p:cNvSpPr/>
          <p:nvPr/>
        </p:nvSpPr>
        <p:spPr>
          <a:xfrm>
            <a:off x="4897458" y="4887225"/>
            <a:ext cx="609024" cy="525196"/>
          </a:xfrm>
          <a:prstGeom prst="rect">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cxnSp>
        <p:nvCxnSpPr>
          <p:cNvPr id="6" name="Straight Arrow Connector 5"/>
          <p:cNvCxnSpPr/>
          <p:nvPr/>
        </p:nvCxnSpPr>
        <p:spPr>
          <a:xfrm>
            <a:off x="7125296" y="4390735"/>
            <a:ext cx="495590" cy="496490"/>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94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Shotviewer’s</a:t>
            </a:r>
            <a:r>
              <a:rPr lang="en-US" dirty="0"/>
              <a:t> </a:t>
            </a:r>
            <a:r>
              <a:rPr lang="en-US" dirty="0" smtClean="0"/>
              <a:t>design</a:t>
            </a:r>
            <a:endParaRPr lang="en-US" dirty="0"/>
          </a:p>
        </p:txBody>
      </p:sp>
      <p:sp>
        <p:nvSpPr>
          <p:cNvPr id="3" name="Text Placeholder 2"/>
          <p:cNvSpPr>
            <a:spLocks noGrp="1"/>
          </p:cNvSpPr>
          <p:nvPr>
            <p:ph type="body" idx="1"/>
          </p:nvPr>
        </p:nvSpPr>
        <p:spPr/>
        <p:txBody>
          <a:bodyPr/>
          <a:lstStyle/>
          <a:p>
            <a:r>
              <a:rPr lang="en-US" dirty="0"/>
              <a:t>Methods, </a:t>
            </a:r>
            <a:r>
              <a:rPr lang="en-US" dirty="0" smtClean="0"/>
              <a:t>example usage, and validation</a:t>
            </a:r>
            <a:endParaRPr lang="en-US" dirty="0"/>
          </a:p>
          <a:p>
            <a:endParaRPr lang="en-US" dirty="0"/>
          </a:p>
        </p:txBody>
      </p:sp>
      <p:sp>
        <p:nvSpPr>
          <p:cNvPr id="4" name="Slide Number Placeholder 3"/>
          <p:cNvSpPr>
            <a:spLocks noGrp="1"/>
          </p:cNvSpPr>
          <p:nvPr>
            <p:ph type="sldNum" sz="quarter" idx="12"/>
          </p:nvPr>
        </p:nvSpPr>
        <p:spPr/>
        <p:txBody>
          <a:bodyPr/>
          <a:lstStyle/>
          <a:p>
            <a:fld id="{2C9990ED-ECC6-4457-91E9-E068ADB5793D}" type="slidenum">
              <a:rPr lang="en-US" smtClean="0"/>
              <a:t>21</a:t>
            </a:fld>
            <a:endParaRPr lang="en-US"/>
          </a:p>
        </p:txBody>
      </p:sp>
    </p:spTree>
    <p:extLst>
      <p:ext uri="{BB962C8B-B14F-4D97-AF65-F5344CB8AC3E}">
        <p14:creationId xmlns:p14="http://schemas.microsoft.com/office/powerpoint/2010/main" val="2130750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C9990ED-ECC6-4457-91E9-E068ADB5793D}" type="slidenum">
              <a:rPr lang="en-US" smtClean="0"/>
              <a:t>22</a:t>
            </a:fld>
            <a:endParaRPr lang="en-US"/>
          </a:p>
        </p:txBody>
      </p:sp>
      <p:pic>
        <p:nvPicPr>
          <p:cNvPr id="9" name="Picture 8"/>
          <p:cNvPicPr>
            <a:picLocks noChangeAspect="1"/>
          </p:cNvPicPr>
          <p:nvPr/>
        </p:nvPicPr>
        <p:blipFill>
          <a:blip r:embed="rId3"/>
          <a:stretch>
            <a:fillRect/>
          </a:stretch>
        </p:blipFill>
        <p:spPr>
          <a:xfrm>
            <a:off x="4585288" y="2176502"/>
            <a:ext cx="3519819" cy="1267966"/>
          </a:xfrm>
          <a:prstGeom prst="rect">
            <a:avLst/>
          </a:prstGeom>
          <a:effectLst>
            <a:outerShdw blurRad="50800" dist="38100" dir="5400000" algn="t" rotWithShape="0">
              <a:prstClr val="black">
                <a:alpha val="40000"/>
              </a:prstClr>
            </a:outerShdw>
          </a:effectLst>
        </p:spPr>
      </p:pic>
      <p:pic>
        <p:nvPicPr>
          <p:cNvPr id="6" name="Picture 5"/>
          <p:cNvPicPr>
            <a:picLocks noChangeAspect="1"/>
          </p:cNvPicPr>
          <p:nvPr/>
        </p:nvPicPr>
        <p:blipFill>
          <a:blip r:embed="rId4"/>
          <a:stretch>
            <a:fillRect/>
          </a:stretch>
        </p:blipFill>
        <p:spPr>
          <a:xfrm>
            <a:off x="838199" y="2139484"/>
            <a:ext cx="3634699" cy="1266637"/>
          </a:xfrm>
          <a:prstGeom prst="rect">
            <a:avLst/>
          </a:prstGeom>
          <a:effectLst>
            <a:outerShdw blurRad="50800" dist="38100" dir="5400000" algn="t" rotWithShape="0">
              <a:prstClr val="black">
                <a:alpha val="40000"/>
              </a:prstClr>
            </a:outerShdw>
          </a:effectLst>
        </p:spPr>
      </p:pic>
      <p:pic>
        <p:nvPicPr>
          <p:cNvPr id="12" name="Picture 11"/>
          <p:cNvPicPr>
            <a:picLocks noChangeAspect="1"/>
          </p:cNvPicPr>
          <p:nvPr/>
        </p:nvPicPr>
        <p:blipFill>
          <a:blip r:embed="rId5"/>
          <a:stretch>
            <a:fillRect/>
          </a:stretch>
        </p:blipFill>
        <p:spPr>
          <a:xfrm>
            <a:off x="9017000" y="2234835"/>
            <a:ext cx="2723226" cy="1209633"/>
          </a:xfrm>
          <a:prstGeom prst="rect">
            <a:avLst/>
          </a:prstGeom>
          <a:effectLst>
            <a:outerShdw blurRad="50800" dist="38100" dir="5400000" algn="t" rotWithShape="0">
              <a:prstClr val="black">
                <a:alpha val="40000"/>
              </a:prstClr>
            </a:outerShdw>
          </a:effectLst>
        </p:spPr>
      </p:pic>
      <p:pic>
        <p:nvPicPr>
          <p:cNvPr id="7" name="Picture 6"/>
          <p:cNvPicPr>
            <a:picLocks noChangeAspect="1"/>
          </p:cNvPicPr>
          <p:nvPr/>
        </p:nvPicPr>
        <p:blipFill>
          <a:blip r:embed="rId6"/>
          <a:stretch>
            <a:fillRect/>
          </a:stretch>
        </p:blipFill>
        <p:spPr>
          <a:xfrm>
            <a:off x="4603598" y="3605694"/>
            <a:ext cx="1492402" cy="1019702"/>
          </a:xfrm>
          <a:prstGeom prst="rect">
            <a:avLst/>
          </a:prstGeom>
          <a:effectLst>
            <a:outerShdw blurRad="50800" dist="38100" dir="5400000" algn="t" rotWithShape="0">
              <a:prstClr val="black">
                <a:alpha val="40000"/>
              </a:prstClr>
            </a:outerShdw>
          </a:effectLst>
        </p:spPr>
      </p:pic>
      <p:pic>
        <p:nvPicPr>
          <p:cNvPr id="16" name="Picture 15"/>
          <p:cNvPicPr>
            <a:picLocks noChangeAspect="1"/>
          </p:cNvPicPr>
          <p:nvPr/>
        </p:nvPicPr>
        <p:blipFill>
          <a:blip r:embed="rId7"/>
          <a:stretch>
            <a:fillRect/>
          </a:stretch>
        </p:blipFill>
        <p:spPr>
          <a:xfrm>
            <a:off x="6276103" y="3586907"/>
            <a:ext cx="1780722" cy="982757"/>
          </a:xfrm>
          <a:prstGeom prst="rect">
            <a:avLst/>
          </a:prstGeom>
          <a:effectLst>
            <a:outerShdw blurRad="50800" dist="38100" dir="5400000" algn="t" rotWithShape="0">
              <a:prstClr val="black">
                <a:alpha val="40000"/>
              </a:prstClr>
            </a:outerShdw>
          </a:effectLst>
        </p:spPr>
      </p:pic>
      <p:pic>
        <p:nvPicPr>
          <p:cNvPr id="17" name="Picture 16"/>
          <p:cNvPicPr>
            <a:picLocks noChangeAspect="1"/>
          </p:cNvPicPr>
          <p:nvPr/>
        </p:nvPicPr>
        <p:blipFill>
          <a:blip r:embed="rId8"/>
          <a:stretch>
            <a:fillRect/>
          </a:stretch>
        </p:blipFill>
        <p:spPr>
          <a:xfrm>
            <a:off x="9017000" y="3540156"/>
            <a:ext cx="2723226" cy="1221008"/>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a:blip r:embed="rId9"/>
          <a:stretch>
            <a:fillRect/>
          </a:stretch>
        </p:blipFill>
        <p:spPr>
          <a:xfrm>
            <a:off x="838200" y="3586907"/>
            <a:ext cx="3634699" cy="1057275"/>
          </a:xfrm>
          <a:prstGeom prst="rect">
            <a:avLst/>
          </a:prstGeom>
          <a:effectLst>
            <a:outerShdw blurRad="50800" dist="38100" dir="5400000" algn="t" rotWithShape="0">
              <a:prstClr val="black">
                <a:alpha val="40000"/>
              </a:prstClr>
            </a:outerShdw>
          </a:effectLst>
        </p:spPr>
      </p:pic>
      <p:sp>
        <p:nvSpPr>
          <p:cNvPr id="20" name="TextBox 19"/>
          <p:cNvSpPr txBox="1"/>
          <p:nvPr/>
        </p:nvSpPr>
        <p:spPr>
          <a:xfrm>
            <a:off x="1308590" y="4824968"/>
            <a:ext cx="6553397" cy="523220"/>
          </a:xfrm>
          <a:prstGeom prst="rect">
            <a:avLst/>
          </a:prstGeom>
          <a:solidFill>
            <a:schemeClr val="bg1"/>
          </a:solidFill>
        </p:spPr>
        <p:txBody>
          <a:bodyPr wrap="none" rtlCol="0">
            <a:spAutoFit/>
          </a:bodyPr>
          <a:lstStyle/>
          <a:p>
            <a:r>
              <a:rPr lang="en-US" sz="2800" dirty="0" smtClean="0">
                <a:latin typeface="MV Boli" panose="02000500030200090000" pitchFamily="2" charset="0"/>
                <a:cs typeface="MV Boli" panose="02000500030200090000" pitchFamily="2" charset="0"/>
              </a:rPr>
              <a:t>Sketches and low fidelity prototypes</a:t>
            </a:r>
            <a:endParaRPr lang="en-US" sz="2800" dirty="0">
              <a:latin typeface="MV Boli" panose="02000500030200090000" pitchFamily="2" charset="0"/>
              <a:cs typeface="MV Boli" panose="02000500030200090000" pitchFamily="2" charset="0"/>
            </a:endParaRPr>
          </a:p>
        </p:txBody>
      </p:sp>
      <p:sp>
        <p:nvSpPr>
          <p:cNvPr id="21" name="TextBox 20"/>
          <p:cNvSpPr txBox="1"/>
          <p:nvPr/>
        </p:nvSpPr>
        <p:spPr>
          <a:xfrm>
            <a:off x="9306043" y="4858096"/>
            <a:ext cx="2145139" cy="954107"/>
          </a:xfrm>
          <a:prstGeom prst="rect">
            <a:avLst/>
          </a:prstGeom>
          <a:solidFill>
            <a:schemeClr val="bg1"/>
          </a:solidFill>
        </p:spPr>
        <p:txBody>
          <a:bodyPr wrap="none" rtlCol="0">
            <a:spAutoFit/>
          </a:bodyPr>
          <a:lstStyle/>
          <a:p>
            <a:r>
              <a:rPr lang="en-US" sz="2800" dirty="0" smtClean="0">
                <a:latin typeface="MV Boli" panose="02000500030200090000" pitchFamily="2" charset="0"/>
                <a:cs typeface="MV Boli" panose="02000500030200090000" pitchFamily="2" charset="0"/>
              </a:rPr>
              <a:t>Interactive </a:t>
            </a:r>
          </a:p>
          <a:p>
            <a:r>
              <a:rPr lang="en-US" sz="2800" dirty="0" smtClean="0">
                <a:latin typeface="MV Boli" panose="02000500030200090000" pitchFamily="2" charset="0"/>
                <a:cs typeface="MV Boli" panose="02000500030200090000" pitchFamily="2" charset="0"/>
              </a:rPr>
              <a:t>prototypes</a:t>
            </a:r>
          </a:p>
        </p:txBody>
      </p:sp>
      <p:sp>
        <p:nvSpPr>
          <p:cNvPr id="2" name="Title 1"/>
          <p:cNvSpPr>
            <a:spLocks noGrp="1"/>
          </p:cNvSpPr>
          <p:nvPr>
            <p:ph type="title"/>
          </p:nvPr>
        </p:nvSpPr>
        <p:spPr/>
        <p:txBody>
          <a:bodyPr/>
          <a:lstStyle/>
          <a:p>
            <a:r>
              <a:rPr lang="en-US" dirty="0" smtClean="0"/>
              <a:t>Parallel and participatory design</a:t>
            </a:r>
            <a:endParaRPr lang="en-US" dirty="0"/>
          </a:p>
        </p:txBody>
      </p:sp>
    </p:spTree>
    <p:extLst>
      <p:ext uri="{BB962C8B-B14F-4D97-AF65-F5344CB8AC3E}">
        <p14:creationId xmlns:p14="http://schemas.microsoft.com/office/powerpoint/2010/main" val="35090417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C9990ED-ECC6-4457-91E9-E068ADB5793D}" type="slidenum">
              <a:rPr lang="en-US" smtClean="0"/>
              <a:t>23</a:t>
            </a:fld>
            <a:endParaRPr lang="en-US"/>
          </a:p>
        </p:txBody>
      </p:sp>
      <p:pic>
        <p:nvPicPr>
          <p:cNvPr id="9" name="Picture 8"/>
          <p:cNvPicPr>
            <a:picLocks noChangeAspect="1"/>
          </p:cNvPicPr>
          <p:nvPr/>
        </p:nvPicPr>
        <p:blipFill>
          <a:blip r:embed="rId3"/>
          <a:stretch>
            <a:fillRect/>
          </a:stretch>
        </p:blipFill>
        <p:spPr>
          <a:xfrm>
            <a:off x="4585288" y="2176502"/>
            <a:ext cx="3519819" cy="1267966"/>
          </a:xfrm>
          <a:prstGeom prst="rect">
            <a:avLst/>
          </a:prstGeom>
          <a:effectLst>
            <a:outerShdw blurRad="50800" dist="38100" dir="5400000" algn="t" rotWithShape="0">
              <a:prstClr val="black">
                <a:alpha val="40000"/>
              </a:prstClr>
            </a:outerShdw>
          </a:effectLst>
        </p:spPr>
      </p:pic>
      <p:pic>
        <p:nvPicPr>
          <p:cNvPr id="6" name="Picture 5"/>
          <p:cNvPicPr>
            <a:picLocks noChangeAspect="1"/>
          </p:cNvPicPr>
          <p:nvPr/>
        </p:nvPicPr>
        <p:blipFill>
          <a:blip r:embed="rId4"/>
          <a:stretch>
            <a:fillRect/>
          </a:stretch>
        </p:blipFill>
        <p:spPr>
          <a:xfrm>
            <a:off x="838199" y="2139484"/>
            <a:ext cx="3634699" cy="1266637"/>
          </a:xfrm>
          <a:prstGeom prst="rect">
            <a:avLst/>
          </a:prstGeom>
          <a:effectLst>
            <a:outerShdw blurRad="50800" dist="38100" dir="5400000" algn="t" rotWithShape="0">
              <a:prstClr val="black">
                <a:alpha val="40000"/>
              </a:prstClr>
            </a:outerShdw>
          </a:effectLst>
        </p:spPr>
      </p:pic>
      <p:pic>
        <p:nvPicPr>
          <p:cNvPr id="12" name="Picture 11"/>
          <p:cNvPicPr>
            <a:picLocks noChangeAspect="1"/>
          </p:cNvPicPr>
          <p:nvPr/>
        </p:nvPicPr>
        <p:blipFill>
          <a:blip r:embed="rId5"/>
          <a:stretch>
            <a:fillRect/>
          </a:stretch>
        </p:blipFill>
        <p:spPr>
          <a:xfrm>
            <a:off x="9017000" y="2234835"/>
            <a:ext cx="2723226" cy="1209633"/>
          </a:xfrm>
          <a:prstGeom prst="rect">
            <a:avLst/>
          </a:prstGeom>
          <a:effectLst>
            <a:outerShdw blurRad="50800" dist="38100" dir="5400000" algn="t" rotWithShape="0">
              <a:prstClr val="black">
                <a:alpha val="40000"/>
              </a:prstClr>
            </a:outerShdw>
          </a:effectLst>
        </p:spPr>
      </p:pic>
      <p:pic>
        <p:nvPicPr>
          <p:cNvPr id="7" name="Picture 6"/>
          <p:cNvPicPr>
            <a:picLocks noChangeAspect="1"/>
          </p:cNvPicPr>
          <p:nvPr/>
        </p:nvPicPr>
        <p:blipFill>
          <a:blip r:embed="rId6"/>
          <a:stretch>
            <a:fillRect/>
          </a:stretch>
        </p:blipFill>
        <p:spPr>
          <a:xfrm>
            <a:off x="4603598" y="3605694"/>
            <a:ext cx="1492402" cy="1019702"/>
          </a:xfrm>
          <a:prstGeom prst="rect">
            <a:avLst/>
          </a:prstGeom>
          <a:effectLst>
            <a:outerShdw blurRad="50800" dist="38100" dir="5400000" algn="t" rotWithShape="0">
              <a:prstClr val="black">
                <a:alpha val="40000"/>
              </a:prstClr>
            </a:outerShdw>
          </a:effectLst>
        </p:spPr>
      </p:pic>
      <p:pic>
        <p:nvPicPr>
          <p:cNvPr id="16" name="Picture 15"/>
          <p:cNvPicPr>
            <a:picLocks noChangeAspect="1"/>
          </p:cNvPicPr>
          <p:nvPr/>
        </p:nvPicPr>
        <p:blipFill>
          <a:blip r:embed="rId7"/>
          <a:stretch>
            <a:fillRect/>
          </a:stretch>
        </p:blipFill>
        <p:spPr>
          <a:xfrm>
            <a:off x="6276103" y="3586907"/>
            <a:ext cx="1780722" cy="982757"/>
          </a:xfrm>
          <a:prstGeom prst="rect">
            <a:avLst/>
          </a:prstGeom>
          <a:effectLst>
            <a:outerShdw blurRad="50800" dist="38100" dir="5400000" algn="t" rotWithShape="0">
              <a:prstClr val="black">
                <a:alpha val="40000"/>
              </a:prstClr>
            </a:outerShdw>
          </a:effectLst>
        </p:spPr>
      </p:pic>
      <p:pic>
        <p:nvPicPr>
          <p:cNvPr id="17" name="Picture 16"/>
          <p:cNvPicPr>
            <a:picLocks noChangeAspect="1"/>
          </p:cNvPicPr>
          <p:nvPr/>
        </p:nvPicPr>
        <p:blipFill>
          <a:blip r:embed="rId8"/>
          <a:stretch>
            <a:fillRect/>
          </a:stretch>
        </p:blipFill>
        <p:spPr>
          <a:xfrm>
            <a:off x="9017000" y="3540156"/>
            <a:ext cx="2723226" cy="1221008"/>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a:blip r:embed="rId9"/>
          <a:stretch>
            <a:fillRect/>
          </a:stretch>
        </p:blipFill>
        <p:spPr>
          <a:xfrm>
            <a:off x="838200" y="3586907"/>
            <a:ext cx="3634699" cy="1057275"/>
          </a:xfrm>
          <a:prstGeom prst="rect">
            <a:avLst/>
          </a:prstGeom>
          <a:effectLst>
            <a:outerShdw blurRad="50800" dist="38100" dir="5400000" algn="t" rotWithShape="0">
              <a:prstClr val="black">
                <a:alpha val="40000"/>
              </a:prstClr>
            </a:outerShdw>
          </a:effectLst>
        </p:spPr>
      </p:pic>
      <p:sp>
        <p:nvSpPr>
          <p:cNvPr id="20" name="TextBox 19"/>
          <p:cNvSpPr txBox="1"/>
          <p:nvPr/>
        </p:nvSpPr>
        <p:spPr>
          <a:xfrm>
            <a:off x="1308590" y="4824968"/>
            <a:ext cx="6553397" cy="523220"/>
          </a:xfrm>
          <a:prstGeom prst="rect">
            <a:avLst/>
          </a:prstGeom>
          <a:solidFill>
            <a:schemeClr val="bg1"/>
          </a:solidFill>
        </p:spPr>
        <p:txBody>
          <a:bodyPr wrap="none" rtlCol="0">
            <a:spAutoFit/>
          </a:bodyPr>
          <a:lstStyle/>
          <a:p>
            <a:r>
              <a:rPr lang="en-US" sz="2800" dirty="0" smtClean="0">
                <a:latin typeface="MV Boli" panose="02000500030200090000" pitchFamily="2" charset="0"/>
                <a:cs typeface="MV Boli" panose="02000500030200090000" pitchFamily="2" charset="0"/>
              </a:rPr>
              <a:t>Sketches and low fidelity prototypes</a:t>
            </a:r>
            <a:endParaRPr lang="en-US" sz="2800" dirty="0">
              <a:latin typeface="MV Boli" panose="02000500030200090000" pitchFamily="2" charset="0"/>
              <a:cs typeface="MV Boli" panose="02000500030200090000" pitchFamily="2" charset="0"/>
            </a:endParaRPr>
          </a:p>
        </p:txBody>
      </p:sp>
      <p:sp>
        <p:nvSpPr>
          <p:cNvPr id="21" name="TextBox 20"/>
          <p:cNvSpPr txBox="1"/>
          <p:nvPr/>
        </p:nvSpPr>
        <p:spPr>
          <a:xfrm>
            <a:off x="9306043" y="4858096"/>
            <a:ext cx="2145139" cy="954107"/>
          </a:xfrm>
          <a:prstGeom prst="rect">
            <a:avLst/>
          </a:prstGeom>
          <a:solidFill>
            <a:schemeClr val="bg1"/>
          </a:solidFill>
        </p:spPr>
        <p:txBody>
          <a:bodyPr wrap="none" rtlCol="0">
            <a:spAutoFit/>
          </a:bodyPr>
          <a:lstStyle/>
          <a:p>
            <a:r>
              <a:rPr lang="en-US" sz="2800" dirty="0" smtClean="0">
                <a:latin typeface="MV Boli" panose="02000500030200090000" pitchFamily="2" charset="0"/>
                <a:cs typeface="MV Boli" panose="02000500030200090000" pitchFamily="2" charset="0"/>
              </a:rPr>
              <a:t>Interactive </a:t>
            </a:r>
          </a:p>
          <a:p>
            <a:r>
              <a:rPr lang="en-US" sz="2800" dirty="0" smtClean="0">
                <a:latin typeface="MV Boli" panose="02000500030200090000" pitchFamily="2" charset="0"/>
                <a:cs typeface="MV Boli" panose="02000500030200090000" pitchFamily="2" charset="0"/>
              </a:rPr>
              <a:t>prototypes</a:t>
            </a:r>
          </a:p>
        </p:txBody>
      </p:sp>
      <p:sp>
        <p:nvSpPr>
          <p:cNvPr id="2" name="Title 1"/>
          <p:cNvSpPr>
            <a:spLocks noGrp="1"/>
          </p:cNvSpPr>
          <p:nvPr>
            <p:ph type="title"/>
          </p:nvPr>
        </p:nvSpPr>
        <p:spPr/>
        <p:txBody>
          <a:bodyPr/>
          <a:lstStyle/>
          <a:p>
            <a:r>
              <a:rPr lang="en-US" dirty="0" smtClean="0"/>
              <a:t>Parallel and participatory design</a:t>
            </a:r>
            <a:endParaRPr lang="en-US" dirty="0"/>
          </a:p>
        </p:txBody>
      </p:sp>
      <p:sp>
        <p:nvSpPr>
          <p:cNvPr id="13" name="Rectangle 12"/>
          <p:cNvSpPr/>
          <p:nvPr/>
        </p:nvSpPr>
        <p:spPr>
          <a:xfrm>
            <a:off x="0" y="1"/>
            <a:ext cx="12192000" cy="6857999"/>
          </a:xfrm>
          <a:prstGeom prst="rect">
            <a:avLst/>
          </a:prstGeom>
          <a:solidFill>
            <a:schemeClr val="bg1">
              <a:lumMod val="95000"/>
              <a:alpha val="71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TextBox 13"/>
          <p:cNvSpPr txBox="1"/>
          <p:nvPr/>
        </p:nvSpPr>
        <p:spPr>
          <a:xfrm>
            <a:off x="2586848" y="3317152"/>
            <a:ext cx="7357335" cy="646331"/>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3600" b="1" dirty="0" smtClean="0"/>
              <a:t>ℛ2 </a:t>
            </a:r>
            <a:r>
              <a:rPr lang="en-US" sz="3600" dirty="0" smtClean="0"/>
              <a:t>Recognize test data is not real data</a:t>
            </a:r>
            <a:endParaRPr lang="en-US" sz="3600" dirty="0"/>
          </a:p>
        </p:txBody>
      </p:sp>
    </p:spTree>
    <p:extLst>
      <p:ext uri="{BB962C8B-B14F-4D97-AF65-F5344CB8AC3E}">
        <p14:creationId xmlns:p14="http://schemas.microsoft.com/office/powerpoint/2010/main" val="36969200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C9990ED-ECC6-4457-91E9-E068ADB5793D}" type="slidenum">
              <a:rPr lang="en-US" smtClean="0"/>
              <a:t>24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800" y="157186"/>
            <a:ext cx="10003971" cy="6671786"/>
          </a:xfrm>
          <a:prstGeom prst="rect">
            <a:avLst/>
          </a:prstGeom>
        </p:spPr>
      </p:pic>
      <p:sp>
        <p:nvSpPr>
          <p:cNvPr id="7" name="TextBox 6"/>
          <p:cNvSpPr txBox="1"/>
          <p:nvPr/>
        </p:nvSpPr>
        <p:spPr>
          <a:xfrm>
            <a:off x="1085160" y="348856"/>
            <a:ext cx="4410310" cy="584775"/>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3200" b="1" dirty="0" smtClean="0"/>
              <a:t>ℛ3  </a:t>
            </a:r>
            <a:r>
              <a:rPr lang="en-US" sz="3200" dirty="0" smtClean="0"/>
              <a:t>Automate everything</a:t>
            </a:r>
            <a:endParaRPr lang="en-US" sz="3200" dirty="0"/>
          </a:p>
        </p:txBody>
      </p:sp>
      <p:sp>
        <p:nvSpPr>
          <p:cNvPr id="6" name="TextBox 5"/>
          <p:cNvSpPr txBox="1"/>
          <p:nvPr/>
        </p:nvSpPr>
        <p:spPr>
          <a:xfrm>
            <a:off x="1085160" y="1125301"/>
            <a:ext cx="5925725" cy="584775"/>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3200" b="1" dirty="0" smtClean="0"/>
              <a:t>ℛ4 </a:t>
            </a:r>
            <a:r>
              <a:rPr lang="en-US" sz="3200" dirty="0"/>
              <a:t>Budget time for data transition</a:t>
            </a:r>
          </a:p>
        </p:txBody>
      </p:sp>
    </p:spTree>
    <p:extLst>
      <p:ext uri="{BB962C8B-B14F-4D97-AF65-F5344CB8AC3E}">
        <p14:creationId xmlns:p14="http://schemas.microsoft.com/office/powerpoint/2010/main" val="19346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a:t>
            </a:r>
            <a:endParaRPr lang="en-US" dirty="0"/>
          </a:p>
        </p:txBody>
      </p:sp>
      <p:sp>
        <p:nvSpPr>
          <p:cNvPr id="4" name="Slide Number Placeholder 3"/>
          <p:cNvSpPr>
            <a:spLocks noGrp="1"/>
          </p:cNvSpPr>
          <p:nvPr>
            <p:ph type="sldNum" sz="quarter" idx="12"/>
          </p:nvPr>
        </p:nvSpPr>
        <p:spPr/>
        <p:txBody>
          <a:bodyPr/>
          <a:lstStyle/>
          <a:p>
            <a:fld id="{2C9990ED-ECC6-4457-91E9-E068ADB5793D}" type="slidenum">
              <a:rPr lang="en-US" smtClean="0"/>
              <a:t>25</a:t>
            </a:fld>
            <a:endParaRPr lang="en-US" dirty="0"/>
          </a:p>
        </p:txBody>
      </p:sp>
      <p:pic>
        <p:nvPicPr>
          <p:cNvPr id="5" name="Picture 4"/>
          <p:cNvPicPr>
            <a:picLocks noChangeAspect="1"/>
          </p:cNvPicPr>
          <p:nvPr/>
        </p:nvPicPr>
        <p:blipFill>
          <a:blip r:embed="rId3"/>
          <a:stretch>
            <a:fillRect/>
          </a:stretch>
        </p:blipFill>
        <p:spPr>
          <a:xfrm>
            <a:off x="201208" y="3540284"/>
            <a:ext cx="5990042" cy="2784316"/>
          </a:xfrm>
          <a:prstGeom prst="rect">
            <a:avLst/>
          </a:prstGeom>
        </p:spPr>
      </p:pic>
      <p:grpSp>
        <p:nvGrpSpPr>
          <p:cNvPr id="7" name="Group 6"/>
          <p:cNvGrpSpPr/>
          <p:nvPr/>
        </p:nvGrpSpPr>
        <p:grpSpPr>
          <a:xfrm>
            <a:off x="6914707" y="1625889"/>
            <a:ext cx="4724400" cy="2895600"/>
            <a:chOff x="6096000" y="1385354"/>
            <a:chExt cx="4724400" cy="2895600"/>
          </a:xfrm>
          <a:effectLst>
            <a:outerShdw blurRad="50800" dist="38100" dir="5400000" algn="t" rotWithShape="0">
              <a:prstClr val="black">
                <a:alpha val="40000"/>
              </a:prstClr>
            </a:outerShdw>
          </a:effectLst>
        </p:grpSpPr>
        <p:pic>
          <p:nvPicPr>
            <p:cNvPr id="8" name="Picture 7"/>
            <p:cNvPicPr>
              <a:picLocks noChangeAspect="1"/>
            </p:cNvPicPr>
            <p:nvPr/>
          </p:nvPicPr>
          <p:blipFill>
            <a:blip r:embed="rId4"/>
            <a:stretch>
              <a:fillRect/>
            </a:stretch>
          </p:blipFill>
          <p:spPr>
            <a:xfrm>
              <a:off x="6096000" y="1385354"/>
              <a:ext cx="4724400" cy="2895600"/>
            </a:xfrm>
            <a:prstGeom prst="rect">
              <a:avLst/>
            </a:prstGeom>
            <a:ln w="28575">
              <a:solidFill>
                <a:schemeClr val="bg1"/>
              </a:solidFill>
            </a:ln>
          </p:spPr>
        </p:pic>
        <p:cxnSp>
          <p:nvCxnSpPr>
            <p:cNvPr id="9" name="Straight Connector 8"/>
            <p:cNvCxnSpPr/>
            <p:nvPr/>
          </p:nvCxnSpPr>
          <p:spPr>
            <a:xfrm flipH="1">
              <a:off x="7362825" y="2943225"/>
              <a:ext cx="190500" cy="190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41794" y="2943225"/>
              <a:ext cx="211531" cy="190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02741" y="2943225"/>
              <a:ext cx="211531" cy="190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602741" y="2943225"/>
              <a:ext cx="211531" cy="190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a:off x="6914707" y="1625889"/>
            <a:ext cx="4724399" cy="2895600"/>
          </a:xfrm>
          <a:prstGeom prst="rect">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829029" y="4761227"/>
            <a:ext cx="1149300" cy="704410"/>
          </a:xfrm>
          <a:prstGeom prst="rect">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5978329" y="1625890"/>
            <a:ext cx="936378" cy="3135337"/>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5978329" y="4521489"/>
            <a:ext cx="936379" cy="944148"/>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568417" y="2577199"/>
            <a:ext cx="495590" cy="496490"/>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808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Shotviewer</a:t>
            </a:r>
            <a:endParaRPr lang="en-US" dirty="0"/>
          </a:p>
        </p:txBody>
      </p:sp>
      <p:sp>
        <p:nvSpPr>
          <p:cNvPr id="5" name="Slide Number Placeholder 4"/>
          <p:cNvSpPr>
            <a:spLocks noGrp="1"/>
          </p:cNvSpPr>
          <p:nvPr>
            <p:ph type="sldNum" sz="quarter" idx="12"/>
          </p:nvPr>
        </p:nvSpPr>
        <p:spPr/>
        <p:txBody>
          <a:bodyPr/>
          <a:lstStyle/>
          <a:p>
            <a:fld id="{2C9990ED-ECC6-4457-91E9-E068ADB5793D}" type="slidenum">
              <a:rPr lang="en-US" smtClean="0"/>
              <a:t>26</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605" y="1690688"/>
            <a:ext cx="7330431" cy="4123367"/>
          </a:xfrm>
          <a:prstGeom prst="rect">
            <a:avLst/>
          </a:prstGeom>
          <a:ln w="76200">
            <a:noFill/>
          </a:ln>
          <a:effectLst>
            <a:outerShdw blurRad="50800" dist="38100" dir="5400000" algn="t" rotWithShape="0">
              <a:prstClr val="black">
                <a:alpha val="40000"/>
              </a:prst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267737"/>
            <a:ext cx="3136588" cy="1546318"/>
          </a:xfrm>
          <a:prstGeom prst="rect">
            <a:avLst/>
          </a:prstGeom>
          <a:effectLst>
            <a:outerShdw blurRad="50800" dist="38100" dir="5400000" algn="t" rotWithShape="0">
              <a:prstClr val="black">
                <a:alpha val="40000"/>
              </a:prstClr>
            </a:outerShdw>
          </a:effectLst>
        </p:spPr>
      </p:pic>
      <p:pic>
        <p:nvPicPr>
          <p:cNvPr id="8" name="Picture 7"/>
          <p:cNvPicPr>
            <a:picLocks noChangeAspect="1"/>
          </p:cNvPicPr>
          <p:nvPr/>
        </p:nvPicPr>
        <p:blipFill>
          <a:blip r:embed="rId5" cstate="print">
            <a:extLst>
              <a:ext uri="{BEBA8EAE-BF5A-486C-A8C5-ECC9F3942E4B}">
                <a14:imgProps xmlns:a14="http://schemas.microsoft.com/office/drawing/2010/main">
                  <a14:imgLayer r:embed="rId6">
                    <a14:imgEffect>
                      <a14:saturation sat="72000"/>
                    </a14:imgEffect>
                  </a14:imgLayer>
                </a14:imgProps>
              </a:ext>
              <a:ext uri="{28A0092B-C50C-407E-A947-70E740481C1C}">
                <a14:useLocalDpi xmlns:a14="http://schemas.microsoft.com/office/drawing/2010/main" val="0"/>
              </a:ext>
            </a:extLst>
          </a:blip>
          <a:stretch>
            <a:fillRect/>
          </a:stretch>
        </p:blipFill>
        <p:spPr>
          <a:xfrm>
            <a:off x="838200" y="1690688"/>
            <a:ext cx="3097940" cy="2128454"/>
          </a:xfrm>
          <a:prstGeom prst="rect">
            <a:avLst/>
          </a:prstGeom>
          <a:solidFill>
            <a:schemeClr val="accent1">
              <a:alpha val="44000"/>
            </a:schemeClr>
          </a:solid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69352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saturation sat="72000"/>
                    </a14:imgEffect>
                  </a14:imgLayer>
                </a14:imgProps>
              </a:ext>
              <a:ext uri="{28A0092B-C50C-407E-A947-70E740481C1C}">
                <a14:useLocalDpi xmlns:a14="http://schemas.microsoft.com/office/drawing/2010/main" val="0"/>
              </a:ext>
            </a:extLst>
          </a:blip>
          <a:stretch>
            <a:fillRect/>
          </a:stretch>
        </p:blipFill>
        <p:spPr>
          <a:xfrm>
            <a:off x="953333" y="1754662"/>
            <a:ext cx="856774" cy="588651"/>
          </a:xfrm>
          <a:prstGeom prst="rect">
            <a:avLst/>
          </a:prstGeom>
          <a:noFill/>
          <a:ln w="50800">
            <a:noFill/>
          </a:ln>
          <a:effectLst>
            <a:outerShdw blurRad="50800" dist="38100" dir="5400000" algn="t" rotWithShape="0">
              <a:prstClr val="black">
                <a:alpha val="40000"/>
              </a:prstClr>
            </a:outerShdw>
          </a:effectLst>
        </p:spPr>
      </p:pic>
      <p:sp>
        <p:nvSpPr>
          <p:cNvPr id="2" name="Title 1"/>
          <p:cNvSpPr>
            <a:spLocks noGrp="1"/>
          </p:cNvSpPr>
          <p:nvPr>
            <p:ph type="title"/>
          </p:nvPr>
        </p:nvSpPr>
        <p:spPr/>
        <p:txBody>
          <a:bodyPr/>
          <a:lstStyle/>
          <a:p>
            <a:r>
              <a:rPr lang="en-US" dirty="0" smtClean="0"/>
              <a:t>Shot spatial context</a:t>
            </a:r>
            <a:endParaRPr lang="en-US" dirty="0"/>
          </a:p>
        </p:txBody>
      </p:sp>
      <p:pic>
        <p:nvPicPr>
          <p:cNvPr id="9" name="Picture 8"/>
          <p:cNvPicPr>
            <a:picLocks noChangeAspect="1"/>
          </p:cNvPicPr>
          <p:nvPr/>
        </p:nvPicPr>
        <p:blipFill>
          <a:blip r:embed="rId5"/>
          <a:stretch>
            <a:fillRect/>
          </a:stretch>
        </p:blipFill>
        <p:spPr>
          <a:xfrm>
            <a:off x="4775200" y="1754662"/>
            <a:ext cx="6146800" cy="4825743"/>
          </a:xfrm>
          <a:prstGeom prst="rect">
            <a:avLst/>
          </a:prstGeom>
          <a:ln w="76200">
            <a:solidFill>
              <a:schemeClr val="bg2">
                <a:lumMod val="50000"/>
              </a:schemeClr>
            </a:solidFill>
          </a:ln>
          <a:effectLst>
            <a:outerShdw blurRad="50800" dist="38100" dir="5400000" algn="t" rotWithShape="0">
              <a:prstClr val="black">
                <a:alpha val="40000"/>
              </a:prstClr>
            </a:outerShdw>
          </a:effectLst>
        </p:spPr>
      </p:pic>
      <p:sp>
        <p:nvSpPr>
          <p:cNvPr id="19" name="Slide Number Placeholder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35</a:t>
            </a:r>
            <a:endParaRPr lang="en-US" dirty="0"/>
          </a:p>
        </p:txBody>
      </p:sp>
      <p:sp>
        <p:nvSpPr>
          <p:cNvPr id="3" name="Rectangle 2"/>
          <p:cNvSpPr/>
          <p:nvPr/>
        </p:nvSpPr>
        <p:spPr>
          <a:xfrm>
            <a:off x="1099930" y="1754662"/>
            <a:ext cx="543340" cy="589637"/>
          </a:xfrm>
          <a:prstGeom prst="rect">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333" y="2515240"/>
            <a:ext cx="849291" cy="418695"/>
          </a:xfrm>
          <a:prstGeom prst="rect">
            <a:avLst/>
          </a:prstGeom>
          <a:effectLst>
            <a:outerShdw blurRad="50800" dist="38100" dir="5400000" algn="t" rotWithShape="0">
              <a:prstClr val="black">
                <a:alpha val="40000"/>
              </a:prstClr>
            </a:outerShdw>
          </a:effec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1322" y="1742453"/>
            <a:ext cx="2118190" cy="1191482"/>
          </a:xfrm>
          <a:prstGeom prst="rect">
            <a:avLst/>
          </a:prstGeom>
          <a:ln w="76200">
            <a:noFill/>
          </a:ln>
          <a:effectLst>
            <a:outerShdw blurRad="50800" dist="38100" dir="5400000" algn="t" rotWithShape="0">
              <a:prstClr val="black">
                <a:alpha val="40000"/>
              </a:prstClr>
            </a:outerShdw>
          </a:effectLst>
        </p:spPr>
      </p:pic>
      <p:cxnSp>
        <p:nvCxnSpPr>
          <p:cNvPr id="20" name="Straight Connector 19"/>
          <p:cNvCxnSpPr/>
          <p:nvPr/>
        </p:nvCxnSpPr>
        <p:spPr>
          <a:xfrm flipV="1">
            <a:off x="1643270" y="1690688"/>
            <a:ext cx="3131930" cy="63974"/>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43270" y="2343313"/>
            <a:ext cx="3131930" cy="4237092"/>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67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1026" y="1754662"/>
            <a:ext cx="7202831" cy="4051593"/>
          </a:xfrm>
          <a:prstGeom prst="rect">
            <a:avLst/>
          </a:prstGeom>
          <a:ln w="76200">
            <a:solidFill>
              <a:schemeClr val="bg2">
                <a:lumMod val="50000"/>
              </a:schemeClr>
            </a:solidFill>
          </a:ln>
        </p:spPr>
      </p:pic>
      <p:sp>
        <p:nvSpPr>
          <p:cNvPr id="2" name="Title 1"/>
          <p:cNvSpPr>
            <a:spLocks noGrp="1"/>
          </p:cNvSpPr>
          <p:nvPr>
            <p:ph type="title"/>
          </p:nvPr>
        </p:nvSpPr>
        <p:spPr/>
        <p:txBody>
          <a:bodyPr/>
          <a:lstStyle/>
          <a:p>
            <a:r>
              <a:rPr lang="en-US" dirty="0" smtClean="0"/>
              <a:t>Shot degradation and damage</a:t>
            </a:r>
            <a:endParaRPr lang="en-US" dirty="0"/>
          </a:p>
        </p:txBody>
      </p:sp>
      <p:sp>
        <p:nvSpPr>
          <p:cNvPr id="5" name="Slide Number Placeholder 4"/>
          <p:cNvSpPr>
            <a:spLocks noGrp="1"/>
          </p:cNvSpPr>
          <p:nvPr>
            <p:ph type="sldNum" sz="quarter" idx="12"/>
          </p:nvPr>
        </p:nvSpPr>
        <p:spPr/>
        <p:txBody>
          <a:bodyPr/>
          <a:lstStyle/>
          <a:p>
            <a:fld id="{2C9990ED-ECC6-4457-91E9-E068ADB5793D}" type="slidenum">
              <a:rPr lang="en-US" smtClean="0"/>
              <a:t>28</a:t>
            </a:fld>
            <a:endParaRPr lang="en-US"/>
          </a:p>
        </p:txBody>
      </p:sp>
      <p:pic>
        <p:nvPicPr>
          <p:cNvPr id="8" name="Picture 7"/>
          <p:cNvPicPr>
            <a:picLocks noChangeAspect="1"/>
          </p:cNvPicPr>
          <p:nvPr/>
        </p:nvPicPr>
        <p:blipFill>
          <a:blip r:embed="rId4" cstate="print">
            <a:extLst>
              <a:ext uri="{BEBA8EAE-BF5A-486C-A8C5-ECC9F3942E4B}">
                <a14:imgProps xmlns:a14="http://schemas.microsoft.com/office/drawing/2010/main">
                  <a14:imgLayer r:embed="rId5">
                    <a14:imgEffect>
                      <a14:saturation sat="72000"/>
                    </a14:imgEffect>
                  </a14:imgLayer>
                </a14:imgProps>
              </a:ext>
              <a:ext uri="{28A0092B-C50C-407E-A947-70E740481C1C}">
                <a14:useLocalDpi xmlns:a14="http://schemas.microsoft.com/office/drawing/2010/main" val="0"/>
              </a:ext>
            </a:extLst>
          </a:blip>
          <a:stretch>
            <a:fillRect/>
          </a:stretch>
        </p:blipFill>
        <p:spPr>
          <a:xfrm>
            <a:off x="953333" y="1754662"/>
            <a:ext cx="856774" cy="588651"/>
          </a:xfrm>
          <a:prstGeom prst="rect">
            <a:avLst/>
          </a:prstGeom>
          <a:noFill/>
          <a:ln w="50800">
            <a:noFill/>
          </a:ln>
          <a:effectLst>
            <a:outerShdw blurRad="50800" dist="38100" dir="5400000" algn="t" rotWithShape="0">
              <a:prstClr val="black">
                <a:alpha val="40000"/>
              </a:prstClr>
            </a:outerShdw>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333" y="2515240"/>
            <a:ext cx="849291" cy="418695"/>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1322" y="1742453"/>
            <a:ext cx="2118190" cy="1191482"/>
          </a:xfrm>
          <a:prstGeom prst="rect">
            <a:avLst/>
          </a:prstGeom>
          <a:ln w="76200">
            <a:noFill/>
          </a:ln>
          <a:effectLst>
            <a:outerShdw blurRad="50800" dist="38100" dir="5400000" algn="t" rotWithShape="0">
              <a:prstClr val="black">
                <a:alpha val="40000"/>
              </a:prstClr>
            </a:outerShdw>
          </a:effectLst>
        </p:spPr>
      </p:pic>
      <p:sp>
        <p:nvSpPr>
          <p:cNvPr id="13" name="Rectangle 12"/>
          <p:cNvSpPr/>
          <p:nvPr/>
        </p:nvSpPr>
        <p:spPr>
          <a:xfrm>
            <a:off x="1968804" y="1742453"/>
            <a:ext cx="2110707" cy="1191482"/>
          </a:xfrm>
          <a:prstGeom prst="rect">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4079511" y="1690688"/>
            <a:ext cx="545829" cy="51766"/>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079511" y="2933935"/>
            <a:ext cx="601515" cy="287232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4018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Shot systemic impact</a:t>
            </a:r>
            <a:endParaRPr lang="en-US" dirty="0"/>
          </a:p>
        </p:txBody>
      </p:sp>
      <p:sp>
        <p:nvSpPr>
          <p:cNvPr id="5" name="Slide Number Placeholder 4"/>
          <p:cNvSpPr>
            <a:spLocks noGrp="1"/>
          </p:cNvSpPr>
          <p:nvPr>
            <p:ph type="sldNum" sz="quarter" idx="12"/>
          </p:nvPr>
        </p:nvSpPr>
        <p:spPr/>
        <p:txBody>
          <a:bodyPr/>
          <a:lstStyle/>
          <a:p>
            <a:fld id="{2C9990ED-ECC6-4457-91E9-E068ADB5793D}" type="slidenum">
              <a:rPr lang="en-US" smtClean="0"/>
              <a:t>29</a:t>
            </a:fld>
            <a:endParaRPr lang="en-US"/>
          </a:p>
        </p:txBody>
      </p:sp>
      <p:pic>
        <p:nvPicPr>
          <p:cNvPr id="15" name="Picture 14"/>
          <p:cNvPicPr>
            <a:picLocks noChangeAspect="1"/>
          </p:cNvPicPr>
          <p:nvPr/>
        </p:nvPicPr>
        <p:blipFill>
          <a:blip r:embed="rId3"/>
          <a:stretch>
            <a:fillRect/>
          </a:stretch>
        </p:blipFill>
        <p:spPr>
          <a:xfrm>
            <a:off x="4438069" y="1728158"/>
            <a:ext cx="7476350" cy="4176238"/>
          </a:xfrm>
          <a:prstGeom prst="rect">
            <a:avLst/>
          </a:prstGeom>
          <a:noFill/>
          <a:ln w="76200">
            <a:solidFill>
              <a:schemeClr val="bg2">
                <a:lumMod val="50000"/>
              </a:schemeClr>
            </a:solidFill>
          </a:ln>
          <a:effectLst>
            <a:outerShdw blurRad="50800" dist="38100" dir="5400000" algn="t" rotWithShape="0">
              <a:prstClr val="black">
                <a:alpha val="40000"/>
              </a:prstClr>
            </a:outerShdw>
          </a:effectLst>
        </p:spPr>
      </p:pic>
      <p:pic>
        <p:nvPicPr>
          <p:cNvPr id="8" name="Picture 7"/>
          <p:cNvPicPr>
            <a:picLocks noChangeAspect="1"/>
          </p:cNvPicPr>
          <p:nvPr/>
        </p:nvPicPr>
        <p:blipFill>
          <a:blip r:embed="rId4" cstate="print">
            <a:extLst>
              <a:ext uri="{BEBA8EAE-BF5A-486C-A8C5-ECC9F3942E4B}">
                <a14:imgProps xmlns:a14="http://schemas.microsoft.com/office/drawing/2010/main">
                  <a14:imgLayer r:embed="rId5">
                    <a14:imgEffect>
                      <a14:saturation sat="72000"/>
                    </a14:imgEffect>
                  </a14:imgLayer>
                </a14:imgProps>
              </a:ext>
              <a:ext uri="{28A0092B-C50C-407E-A947-70E740481C1C}">
                <a14:useLocalDpi xmlns:a14="http://schemas.microsoft.com/office/drawing/2010/main" val="0"/>
              </a:ext>
            </a:extLst>
          </a:blip>
          <a:stretch>
            <a:fillRect/>
          </a:stretch>
        </p:blipFill>
        <p:spPr>
          <a:xfrm>
            <a:off x="953333" y="1754662"/>
            <a:ext cx="856774" cy="588651"/>
          </a:xfrm>
          <a:prstGeom prst="rect">
            <a:avLst/>
          </a:prstGeom>
          <a:noFill/>
          <a:ln w="50800">
            <a:noFill/>
          </a:ln>
          <a:effectLst>
            <a:outerShdw blurRad="50800" dist="38100" dir="5400000" algn="t" rotWithShape="0">
              <a:prstClr val="black">
                <a:alpha val="40000"/>
              </a:prstClr>
            </a:outerShdw>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333" y="2515240"/>
            <a:ext cx="849291" cy="418695"/>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1322" y="1742453"/>
            <a:ext cx="2118190" cy="1191482"/>
          </a:xfrm>
          <a:prstGeom prst="rect">
            <a:avLst/>
          </a:prstGeom>
          <a:ln w="76200">
            <a:noFill/>
          </a:ln>
          <a:effectLst>
            <a:outerShdw blurRad="50800" dist="38100" dir="5400000" algn="t" rotWithShape="0">
              <a:prstClr val="black">
                <a:alpha val="40000"/>
              </a:prstClr>
            </a:outerShdw>
          </a:effectLst>
        </p:spPr>
      </p:pic>
      <p:sp>
        <p:nvSpPr>
          <p:cNvPr id="11" name="Rectangle 10"/>
          <p:cNvSpPr/>
          <p:nvPr/>
        </p:nvSpPr>
        <p:spPr>
          <a:xfrm>
            <a:off x="909711" y="2522902"/>
            <a:ext cx="892914" cy="411033"/>
          </a:xfrm>
          <a:prstGeom prst="rect">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1802624" y="1690688"/>
            <a:ext cx="2635445" cy="832214"/>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10107" y="2933935"/>
            <a:ext cx="2627962" cy="3024905"/>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4874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C9990ED-ECC6-4457-91E9-E068ADB5793D}" type="slidenum">
              <a:rPr lang="en-US" smtClean="0"/>
              <a:t>3</a:t>
            </a:fld>
            <a:endParaRPr lang="en-US"/>
          </a:p>
        </p:txBody>
      </p:sp>
      <p:sp>
        <p:nvSpPr>
          <p:cNvPr id="3" name="TextBox 2"/>
          <p:cNvSpPr txBox="1"/>
          <p:nvPr/>
        </p:nvSpPr>
        <p:spPr>
          <a:xfrm>
            <a:off x="8051934" y="5987449"/>
            <a:ext cx="2349796" cy="369332"/>
          </a:xfrm>
          <a:prstGeom prst="rect">
            <a:avLst/>
          </a:prstGeom>
          <a:noFill/>
        </p:spPr>
        <p:txBody>
          <a:bodyPr wrap="square" rtlCol="0">
            <a:spAutoFit/>
          </a:bodyPr>
          <a:lstStyle/>
          <a:p>
            <a:r>
              <a:rPr lang="en-US" dirty="0" smtClean="0"/>
              <a:t>[Aberdeen </a:t>
            </a:r>
            <a:r>
              <a:rPr lang="en-US" dirty="0"/>
              <a:t>Test </a:t>
            </a:r>
            <a:r>
              <a:rPr lang="en-US" dirty="0" smtClean="0"/>
              <a:t>Center]</a:t>
            </a:r>
            <a:endParaRPr lang="en-US" dirty="0"/>
          </a:p>
        </p:txBody>
      </p:sp>
      <p:pic>
        <p:nvPicPr>
          <p:cNvPr id="1026" name="Picture 2" descr="http://www.arl.army.mil/www/articles/1842/image.1.jpg"/>
          <p:cNvPicPr>
            <a:picLocks noChangeAspect="1" noChangeArrowheads="1"/>
          </p:cNvPicPr>
          <p:nvPr/>
        </p:nvPicPr>
        <p:blipFill rotWithShape="1">
          <a:blip r:embed="rId3">
            <a:extLst>
              <a:ext uri="{28A0092B-C50C-407E-A947-70E740481C1C}">
                <a14:useLocalDpi xmlns:a14="http://schemas.microsoft.com/office/drawing/2010/main" val="0"/>
              </a:ext>
            </a:extLst>
          </a:blip>
          <a:srcRect t="30291"/>
          <a:stretch/>
        </p:blipFill>
        <p:spPr bwMode="auto">
          <a:xfrm>
            <a:off x="-647701" y="0"/>
            <a:ext cx="1367923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43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Shotviewer</a:t>
            </a:r>
            <a:endParaRPr lang="en-US" dirty="0"/>
          </a:p>
        </p:txBody>
      </p:sp>
      <p:sp>
        <p:nvSpPr>
          <p:cNvPr id="5" name="Slide Number Placeholder 4"/>
          <p:cNvSpPr>
            <a:spLocks noGrp="1"/>
          </p:cNvSpPr>
          <p:nvPr>
            <p:ph type="sldNum" sz="quarter" idx="12"/>
          </p:nvPr>
        </p:nvSpPr>
        <p:spPr/>
        <p:txBody>
          <a:bodyPr/>
          <a:lstStyle/>
          <a:p>
            <a:fld id="{2C9990ED-ECC6-4457-91E9-E068ADB5793D}" type="slidenum">
              <a:rPr lang="en-US" smtClean="0"/>
              <a:t>30</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605" y="1690688"/>
            <a:ext cx="7330431" cy="4123367"/>
          </a:xfrm>
          <a:prstGeom prst="rect">
            <a:avLst/>
          </a:prstGeom>
          <a:ln w="76200">
            <a:noFill/>
          </a:ln>
          <a:effectLst>
            <a:outerShdw blurRad="50800" dist="38100" dir="5400000" algn="t" rotWithShape="0">
              <a:prstClr val="black">
                <a:alpha val="40000"/>
              </a:prst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267737"/>
            <a:ext cx="3136588" cy="1546318"/>
          </a:xfrm>
          <a:prstGeom prst="rect">
            <a:avLst/>
          </a:prstGeom>
          <a:effectLst>
            <a:outerShdw blurRad="50800" dist="38100" dir="5400000" algn="t" rotWithShape="0">
              <a:prstClr val="black">
                <a:alpha val="40000"/>
              </a:prstClr>
            </a:outerShdw>
          </a:effectLst>
        </p:spPr>
      </p:pic>
      <p:pic>
        <p:nvPicPr>
          <p:cNvPr id="8" name="Picture 7"/>
          <p:cNvPicPr>
            <a:picLocks noChangeAspect="1"/>
          </p:cNvPicPr>
          <p:nvPr/>
        </p:nvPicPr>
        <p:blipFill>
          <a:blip r:embed="rId5" cstate="print">
            <a:extLst>
              <a:ext uri="{BEBA8EAE-BF5A-486C-A8C5-ECC9F3942E4B}">
                <a14:imgProps xmlns:a14="http://schemas.microsoft.com/office/drawing/2010/main">
                  <a14:imgLayer r:embed="rId6">
                    <a14:imgEffect>
                      <a14:saturation sat="72000"/>
                    </a14:imgEffect>
                  </a14:imgLayer>
                </a14:imgProps>
              </a:ext>
              <a:ext uri="{28A0092B-C50C-407E-A947-70E740481C1C}">
                <a14:useLocalDpi xmlns:a14="http://schemas.microsoft.com/office/drawing/2010/main" val="0"/>
              </a:ext>
            </a:extLst>
          </a:blip>
          <a:stretch>
            <a:fillRect/>
          </a:stretch>
        </p:blipFill>
        <p:spPr>
          <a:xfrm>
            <a:off x="838200" y="1690688"/>
            <a:ext cx="3097940" cy="2128454"/>
          </a:xfrm>
          <a:prstGeom prst="rect">
            <a:avLst/>
          </a:prstGeom>
          <a:solidFill>
            <a:schemeClr val="accent1">
              <a:alpha val="44000"/>
            </a:schemeClr>
          </a:solidFill>
          <a:effectLst>
            <a:outerShdw blurRad="50800" dist="38100" dir="5400000" algn="t" rotWithShape="0">
              <a:prstClr val="black">
                <a:alpha val="40000"/>
              </a:prstClr>
            </a:outerShdw>
          </a:effectLst>
        </p:spPr>
      </p:pic>
      <p:cxnSp>
        <p:nvCxnSpPr>
          <p:cNvPr id="9" name="Straight Connector 8"/>
          <p:cNvCxnSpPr/>
          <p:nvPr/>
        </p:nvCxnSpPr>
        <p:spPr>
          <a:xfrm>
            <a:off x="2372372" y="2568092"/>
            <a:ext cx="5748454" cy="3658"/>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063670" y="2519366"/>
            <a:ext cx="0" cy="265868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39031" y="5125653"/>
            <a:ext cx="5763604" cy="0"/>
          </a:xfrm>
          <a:prstGeom prst="line">
            <a:avLst/>
          </a:prstGeom>
          <a:ln w="1143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47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C9990ED-ECC6-4457-91E9-E068ADB5793D}" type="slidenum">
              <a:rPr lang="en-US" smtClean="0"/>
              <a:t>31</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3605" y="1690688"/>
            <a:ext cx="7330431" cy="4123367"/>
          </a:xfrm>
          <a:prstGeom prst="rect">
            <a:avLst/>
          </a:prstGeom>
          <a:ln w="76200">
            <a:noFill/>
          </a:ln>
          <a:effectLst>
            <a:outerShdw blurRad="50800" dist="38100" dir="5400000" algn="t" rotWithShape="0">
              <a:prstClr val="black">
                <a:alpha val="40000"/>
              </a:prst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267737"/>
            <a:ext cx="3136588" cy="1546318"/>
          </a:xfrm>
          <a:prstGeom prst="rect">
            <a:avLst/>
          </a:prstGeom>
          <a:effectLst>
            <a:outerShdw blurRad="50800" dist="38100" dir="5400000" algn="t" rotWithShape="0">
              <a:prstClr val="black">
                <a:alpha val="40000"/>
              </a:prstClr>
            </a:outerShdw>
          </a:effectLst>
        </p:spPr>
      </p:pic>
      <p:pic>
        <p:nvPicPr>
          <p:cNvPr id="8" name="Picture 7"/>
          <p:cNvPicPr>
            <a:picLocks noChangeAspect="1"/>
          </p:cNvPicPr>
          <p:nvPr/>
        </p:nvPicPr>
        <p:blipFill>
          <a:blip r:embed="rId5" cstate="print">
            <a:extLst>
              <a:ext uri="{BEBA8EAE-BF5A-486C-A8C5-ECC9F3942E4B}">
                <a14:imgProps xmlns:a14="http://schemas.microsoft.com/office/drawing/2010/main">
                  <a14:imgLayer r:embed="rId6">
                    <a14:imgEffect>
                      <a14:saturation sat="72000"/>
                    </a14:imgEffect>
                  </a14:imgLayer>
                </a14:imgProps>
              </a:ext>
              <a:ext uri="{28A0092B-C50C-407E-A947-70E740481C1C}">
                <a14:useLocalDpi xmlns:a14="http://schemas.microsoft.com/office/drawing/2010/main" val="0"/>
              </a:ext>
            </a:extLst>
          </a:blip>
          <a:stretch>
            <a:fillRect/>
          </a:stretch>
        </p:blipFill>
        <p:spPr>
          <a:xfrm>
            <a:off x="838200" y="1690688"/>
            <a:ext cx="3097940" cy="2128454"/>
          </a:xfrm>
          <a:prstGeom prst="rect">
            <a:avLst/>
          </a:prstGeom>
          <a:solidFill>
            <a:schemeClr val="accent1">
              <a:alpha val="44000"/>
            </a:schemeClr>
          </a:solidFill>
          <a:effectLst>
            <a:outerShdw blurRad="50800" dist="38100" dir="5400000" algn="t" rotWithShape="0">
              <a:prstClr val="black">
                <a:alpha val="40000"/>
              </a:prstClr>
            </a:outerShdw>
          </a:effectLst>
        </p:spPr>
      </p:pic>
      <p:sp>
        <p:nvSpPr>
          <p:cNvPr id="13" name="Rectangle 12"/>
          <p:cNvSpPr/>
          <p:nvPr/>
        </p:nvSpPr>
        <p:spPr>
          <a:xfrm>
            <a:off x="0" y="0"/>
            <a:ext cx="12192000" cy="6857999"/>
          </a:xfrm>
          <a:prstGeom prst="rect">
            <a:avLst/>
          </a:prstGeom>
          <a:solidFill>
            <a:schemeClr val="bg1">
              <a:lumMod val="95000"/>
              <a:alpha val="71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Content Placeholder 2"/>
          <p:cNvSpPr>
            <a:spLocks noGrp="1"/>
          </p:cNvSpPr>
          <p:nvPr>
            <p:ph idx="1"/>
          </p:nvPr>
        </p:nvSpPr>
        <p:spPr>
          <a:xfrm>
            <a:off x="3822057" y="2287999"/>
            <a:ext cx="4364000" cy="1531143"/>
          </a:xfrm>
          <a:solidFill>
            <a:schemeClr val="bg2"/>
          </a:solidFill>
          <a:ln w="28575">
            <a:solidFill>
              <a:schemeClr val="tx1"/>
            </a:solidFill>
          </a:ln>
          <a:effectLst>
            <a:outerShdw blurRad="50800" dist="38100" dir="2700000" algn="tl" rotWithShape="0">
              <a:prstClr val="black">
                <a:alpha val="40000"/>
              </a:prstClr>
            </a:outerShdw>
          </a:effectLst>
        </p:spPr>
        <p:txBody>
          <a:bodyPr>
            <a:normAutofit/>
          </a:bodyPr>
          <a:lstStyle/>
          <a:p>
            <a:pPr marL="0" indent="0">
              <a:buNone/>
            </a:pPr>
            <a:r>
              <a:rPr lang="en-US" dirty="0" smtClean="0"/>
              <a:t>See paper for validation:</a:t>
            </a:r>
            <a:endParaRPr lang="en-US" dirty="0" smtClean="0"/>
          </a:p>
          <a:p>
            <a:pPr lvl="1"/>
            <a:r>
              <a:rPr lang="en-US" dirty="0" smtClean="0"/>
              <a:t>User feedback</a:t>
            </a:r>
            <a:endParaRPr lang="en-US" dirty="0" smtClean="0"/>
          </a:p>
          <a:p>
            <a:pPr lvl="1"/>
            <a:r>
              <a:rPr lang="en-US" dirty="0" smtClean="0"/>
              <a:t>Case studies</a:t>
            </a:r>
            <a:endParaRPr lang="en-US" dirty="0" smtClean="0"/>
          </a:p>
        </p:txBody>
      </p:sp>
      <p:sp>
        <p:nvSpPr>
          <p:cNvPr id="2" name="Title 1"/>
          <p:cNvSpPr>
            <a:spLocks noGrp="1"/>
          </p:cNvSpPr>
          <p:nvPr>
            <p:ph type="title"/>
          </p:nvPr>
        </p:nvSpPr>
        <p:spPr/>
        <p:txBody>
          <a:bodyPr/>
          <a:lstStyle/>
          <a:p>
            <a:r>
              <a:rPr lang="en-US" dirty="0" smtClean="0"/>
              <a:t>Shotviewer</a:t>
            </a:r>
            <a:endParaRPr lang="en-US" dirty="0"/>
          </a:p>
        </p:txBody>
      </p:sp>
    </p:spTree>
    <p:extLst>
      <p:ext uri="{BB962C8B-B14F-4D97-AF65-F5344CB8AC3E}">
        <p14:creationId xmlns:p14="http://schemas.microsoft.com/office/powerpoint/2010/main" val="14988431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a:t>
            </a:r>
            <a:r>
              <a:rPr lang="en-US" dirty="0"/>
              <a:t>d</a:t>
            </a:r>
            <a:r>
              <a:rPr lang="en-US" dirty="0" smtClean="0"/>
              <a:t>esign parallelism</a:t>
            </a:r>
            <a:endParaRPr lang="en-US" dirty="0"/>
          </a:p>
        </p:txBody>
      </p:sp>
      <p:sp>
        <p:nvSpPr>
          <p:cNvPr id="3" name="Text Placeholder 2"/>
          <p:cNvSpPr>
            <a:spLocks noGrp="1"/>
          </p:cNvSpPr>
          <p:nvPr>
            <p:ph type="body" idx="1"/>
          </p:nvPr>
        </p:nvSpPr>
        <p:spPr/>
        <p:txBody>
          <a:bodyPr/>
          <a:lstStyle/>
          <a:p>
            <a:r>
              <a:rPr lang="en-US" dirty="0" smtClean="0"/>
              <a:t>Problem and strategy</a:t>
            </a:r>
            <a:endParaRPr lang="en-US" dirty="0"/>
          </a:p>
        </p:txBody>
      </p:sp>
      <p:sp>
        <p:nvSpPr>
          <p:cNvPr id="4" name="Slide Number Placeholder 3"/>
          <p:cNvSpPr>
            <a:spLocks noGrp="1"/>
          </p:cNvSpPr>
          <p:nvPr>
            <p:ph type="sldNum" sz="quarter" idx="12"/>
          </p:nvPr>
        </p:nvSpPr>
        <p:spPr/>
        <p:txBody>
          <a:bodyPr/>
          <a:lstStyle/>
          <a:p>
            <a:fld id="{2C9990ED-ECC6-4457-91E9-E068ADB5793D}" type="slidenum">
              <a:rPr lang="en-US" smtClean="0"/>
              <a:t>32</a:t>
            </a:fld>
            <a:endParaRPr lang="en-US"/>
          </a:p>
        </p:txBody>
      </p:sp>
    </p:spTree>
    <p:extLst>
      <p:ext uri="{BB962C8B-B14F-4D97-AF65-F5344CB8AC3E}">
        <p14:creationId xmlns:p14="http://schemas.microsoft.com/office/powerpoint/2010/main" val="37610442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31734" y="6324600"/>
            <a:ext cx="2743200" cy="365125"/>
          </a:xfrm>
        </p:spPr>
        <p:txBody>
          <a:bodyPr/>
          <a:lstStyle/>
          <a:p>
            <a:fld id="{2C9990ED-ECC6-4457-91E9-E068ADB5793D}" type="slidenum">
              <a:rPr lang="en-US" smtClean="0"/>
              <a:t>33</a:t>
            </a:fld>
            <a:endParaRPr lang="en-US" dirty="0"/>
          </a:p>
        </p:txBody>
      </p:sp>
      <p:sp>
        <p:nvSpPr>
          <p:cNvPr id="11" name="TextBox 10"/>
          <p:cNvSpPr txBox="1"/>
          <p:nvPr/>
        </p:nvSpPr>
        <p:spPr>
          <a:xfrm>
            <a:off x="599923"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12" name="TextBox 11"/>
          <p:cNvSpPr txBox="1"/>
          <p:nvPr/>
        </p:nvSpPr>
        <p:spPr>
          <a:xfrm>
            <a:off x="1561870" y="6055673"/>
            <a:ext cx="150139" cy="634052"/>
          </a:xfrm>
          <a:prstGeom prst="rect">
            <a:avLst/>
          </a:prstGeom>
          <a:noFill/>
        </p:spPr>
        <p:txBody>
          <a:bodyPr wrap="none" rtlCol="0">
            <a:spAutoFit/>
          </a:bodyPr>
          <a:lstStyle/>
          <a:p>
            <a:pPr algn="ctr"/>
            <a:endParaRPr lang="en-US" sz="2800" dirty="0"/>
          </a:p>
        </p:txBody>
      </p:sp>
      <p:sp>
        <p:nvSpPr>
          <p:cNvPr id="14" name="TextBox 13"/>
          <p:cNvSpPr txBox="1"/>
          <p:nvPr/>
        </p:nvSpPr>
        <p:spPr>
          <a:xfrm>
            <a:off x="2314813" y="6055673"/>
            <a:ext cx="150139" cy="634052"/>
          </a:xfrm>
          <a:prstGeom prst="rect">
            <a:avLst/>
          </a:prstGeom>
          <a:noFill/>
        </p:spPr>
        <p:txBody>
          <a:bodyPr wrap="none" rtlCol="0">
            <a:spAutoFit/>
          </a:bodyPr>
          <a:lstStyle/>
          <a:p>
            <a:pPr algn="ctr"/>
            <a:endParaRPr lang="en-US" sz="2800" dirty="0"/>
          </a:p>
        </p:txBody>
      </p:sp>
      <p:sp>
        <p:nvSpPr>
          <p:cNvPr id="17" name="TextBox 16"/>
          <p:cNvSpPr txBox="1"/>
          <p:nvPr/>
        </p:nvSpPr>
        <p:spPr>
          <a:xfrm>
            <a:off x="3629000" y="6055672"/>
            <a:ext cx="524504" cy="400110"/>
          </a:xfrm>
          <a:prstGeom prst="rect">
            <a:avLst/>
          </a:prstGeom>
          <a:noFill/>
        </p:spPr>
        <p:txBody>
          <a:bodyPr wrap="none" rtlCol="0">
            <a:spAutoFit/>
          </a:bodyPr>
          <a:lstStyle/>
          <a:p>
            <a:pPr algn="ctr"/>
            <a:r>
              <a:rPr lang="en-US" sz="2000" dirty="0" smtClean="0">
                <a:solidFill>
                  <a:sysClr val="windowText" lastClr="000000"/>
                </a:solidFill>
              </a:rPr>
              <a:t>Jan</a:t>
            </a:r>
            <a:endParaRPr lang="en-US" sz="1400" dirty="0">
              <a:solidFill>
                <a:sysClr val="windowText" lastClr="000000"/>
              </a:solidFill>
            </a:endParaRPr>
          </a:p>
        </p:txBody>
      </p:sp>
      <p:sp>
        <p:nvSpPr>
          <p:cNvPr id="22" name="TextBox 21"/>
          <p:cNvSpPr txBox="1"/>
          <p:nvPr/>
        </p:nvSpPr>
        <p:spPr>
          <a:xfrm>
            <a:off x="6574786" y="6055672"/>
            <a:ext cx="638380" cy="400110"/>
          </a:xfrm>
          <a:prstGeom prst="rect">
            <a:avLst/>
          </a:prstGeom>
          <a:noFill/>
        </p:spPr>
        <p:txBody>
          <a:bodyPr wrap="none" rtlCol="0">
            <a:spAutoFit/>
          </a:bodyPr>
          <a:lstStyle/>
          <a:p>
            <a:pPr algn="ctr"/>
            <a:r>
              <a:rPr lang="en-US" sz="2000" dirty="0" smtClean="0">
                <a:solidFill>
                  <a:sysClr val="windowText" lastClr="000000"/>
                </a:solidFill>
              </a:rPr>
              <a:t>May</a:t>
            </a:r>
            <a:endParaRPr lang="en-US" sz="2000" dirty="0">
              <a:solidFill>
                <a:sysClr val="windowText" lastClr="000000"/>
              </a:solidFill>
            </a:endParaRPr>
          </a:p>
        </p:txBody>
      </p:sp>
      <p:sp>
        <p:nvSpPr>
          <p:cNvPr id="28" name="TextBox 27"/>
          <p:cNvSpPr txBox="1"/>
          <p:nvPr/>
        </p:nvSpPr>
        <p:spPr>
          <a:xfrm>
            <a:off x="9607135"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32" name="Rectangle 31"/>
          <p:cNvSpPr/>
          <p:nvPr/>
        </p:nvSpPr>
        <p:spPr>
          <a:xfrm>
            <a:off x="274448" y="3138805"/>
            <a:ext cx="1436503" cy="265023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endParaRPr lang="en-US" dirty="0" smtClean="0"/>
          </a:p>
          <a:p>
            <a:pPr algn="ctr"/>
            <a:endParaRPr lang="en-US" dirty="0"/>
          </a:p>
        </p:txBody>
      </p:sp>
      <p:cxnSp>
        <p:nvCxnSpPr>
          <p:cNvPr id="10" name="Straight Connector 9"/>
          <p:cNvCxnSpPr/>
          <p:nvPr/>
        </p:nvCxnSpPr>
        <p:spPr>
          <a:xfrm>
            <a:off x="89376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3693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89881"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3830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9124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3966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9260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1410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9397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927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3590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38885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3727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89021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63863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39157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0585" y="5917159"/>
            <a:ext cx="11890829" cy="0"/>
          </a:xfrm>
          <a:prstGeom prst="straightConnector1">
            <a:avLst/>
          </a:prstGeom>
          <a:ln w="57150">
            <a:solidFill>
              <a:schemeClr val="bg2">
                <a:lumMod val="50000"/>
              </a:schemeClr>
            </a:solidFill>
            <a:tailEnd type="arrow"/>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236459" y="2477072"/>
            <a:ext cx="3591048" cy="523220"/>
          </a:xfrm>
          <a:prstGeom prst="rect">
            <a:avLst/>
          </a:prstGeom>
          <a:solidFill>
            <a:schemeClr val="bg1"/>
          </a:solidFill>
          <a:ln>
            <a:solidFill>
              <a:schemeClr val="bg1"/>
            </a:solidFill>
          </a:ln>
        </p:spPr>
        <p:txBody>
          <a:bodyPr wrap="none" rtlCol="0">
            <a:spAutoFit/>
          </a:bodyPr>
          <a:lstStyle/>
          <a:p>
            <a:r>
              <a:rPr lang="en-US" sz="2800" dirty="0" smtClean="0">
                <a:latin typeface="MV Boli" panose="02000500030200090000" pitchFamily="2" charset="0"/>
                <a:ea typeface="Cambria Math" panose="02040503050406030204" pitchFamily="18" charset="0"/>
                <a:cs typeface="MV Boli" panose="02000500030200090000" pitchFamily="2" charset="0"/>
              </a:rPr>
              <a:t>Initial understanding</a:t>
            </a:r>
            <a:endParaRPr lang="en-US" sz="2800" dirty="0">
              <a:latin typeface="MV Boli" panose="02000500030200090000" pitchFamily="2" charset="0"/>
              <a:ea typeface="Cambria Math" panose="02040503050406030204" pitchFamily="18" charset="0"/>
              <a:cs typeface="MV Boli" panose="02000500030200090000" pitchFamily="2" charset="0"/>
            </a:endParaRPr>
          </a:p>
        </p:txBody>
      </p:sp>
      <p:cxnSp>
        <p:nvCxnSpPr>
          <p:cNvPr id="42" name="Straight Connector 41"/>
          <p:cNvCxnSpPr/>
          <p:nvPr/>
        </p:nvCxnSpPr>
        <p:spPr>
          <a:xfrm>
            <a:off x="838200" y="2946628"/>
            <a:ext cx="0" cy="1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itle 1"/>
          <p:cNvSpPr>
            <a:spLocks noGrp="1"/>
          </p:cNvSpPr>
          <p:nvPr>
            <p:ph type="title"/>
          </p:nvPr>
        </p:nvSpPr>
        <p:spPr>
          <a:xfrm>
            <a:off x="838200" y="365125"/>
            <a:ext cx="10515600" cy="1325563"/>
          </a:xfrm>
        </p:spPr>
        <p:txBody>
          <a:bodyPr/>
          <a:lstStyle/>
          <a:p>
            <a:r>
              <a:rPr lang="en-US" dirty="0" smtClean="0"/>
              <a:t>View-design parallelism</a:t>
            </a:r>
            <a:endParaRPr lang="en-US" dirty="0"/>
          </a:p>
        </p:txBody>
      </p:sp>
      <p:grpSp>
        <p:nvGrpSpPr>
          <p:cNvPr id="63" name="Group 62"/>
          <p:cNvGrpSpPr/>
          <p:nvPr/>
        </p:nvGrpSpPr>
        <p:grpSpPr>
          <a:xfrm>
            <a:off x="5087898" y="2333232"/>
            <a:ext cx="2973775" cy="3209235"/>
            <a:chOff x="7480297" y="333375"/>
            <a:chExt cx="3809697" cy="3765325"/>
          </a:xfrm>
        </p:grpSpPr>
        <p:grpSp>
          <p:nvGrpSpPr>
            <p:cNvPr id="66" name="Group 65"/>
            <p:cNvGrpSpPr/>
            <p:nvPr/>
          </p:nvGrpSpPr>
          <p:grpSpPr>
            <a:xfrm>
              <a:off x="7615884" y="526846"/>
              <a:ext cx="3538521" cy="3551404"/>
              <a:chOff x="7615884" y="526846"/>
              <a:chExt cx="3538521" cy="3551404"/>
            </a:xfrm>
          </p:grpSpPr>
          <p:pic>
            <p:nvPicPr>
              <p:cNvPr id="70" name="Picture 69"/>
              <p:cNvPicPr>
                <a:picLocks noChangeAspect="1"/>
              </p:cNvPicPr>
              <p:nvPr/>
            </p:nvPicPr>
            <p:blipFill>
              <a:blip r:embed="rId3"/>
              <a:stretch>
                <a:fillRect/>
              </a:stretch>
            </p:blipFill>
            <p:spPr>
              <a:xfrm>
                <a:off x="7912895" y="526846"/>
                <a:ext cx="2829721" cy="1227992"/>
              </a:xfrm>
              <a:prstGeom prst="rect">
                <a:avLst/>
              </a:prstGeom>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5884" y="2787000"/>
                <a:ext cx="3538521" cy="1291250"/>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912229">
                <a:off x="8036749" y="828926"/>
                <a:ext cx="2582011" cy="3045127"/>
              </a:xfrm>
              <a:prstGeom prst="rect">
                <a:avLst/>
              </a:prstGeom>
            </p:spPr>
          </p:pic>
        </p:grpSp>
        <p:sp>
          <p:nvSpPr>
            <p:cNvPr id="67" name="Rectangle 66"/>
            <p:cNvSpPr/>
            <p:nvPr/>
          </p:nvSpPr>
          <p:spPr>
            <a:xfrm>
              <a:off x="7480297" y="333375"/>
              <a:ext cx="3809697" cy="3765325"/>
            </a:xfrm>
            <a:prstGeom prst="rect">
              <a:avLst/>
            </a:prstGeom>
            <a:noFill/>
            <a:ln w="31750">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038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31734" y="6324600"/>
            <a:ext cx="2743200" cy="365125"/>
          </a:xfrm>
        </p:spPr>
        <p:txBody>
          <a:bodyPr/>
          <a:lstStyle/>
          <a:p>
            <a:fld id="{2C9990ED-ECC6-4457-91E9-E068ADB5793D}" type="slidenum">
              <a:rPr lang="en-US" smtClean="0"/>
              <a:t>34</a:t>
            </a:fld>
            <a:endParaRPr lang="en-US" dirty="0"/>
          </a:p>
        </p:txBody>
      </p:sp>
      <p:sp>
        <p:nvSpPr>
          <p:cNvPr id="11" name="TextBox 10"/>
          <p:cNvSpPr txBox="1"/>
          <p:nvPr/>
        </p:nvSpPr>
        <p:spPr>
          <a:xfrm>
            <a:off x="599923"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12" name="TextBox 11"/>
          <p:cNvSpPr txBox="1"/>
          <p:nvPr/>
        </p:nvSpPr>
        <p:spPr>
          <a:xfrm>
            <a:off x="1561870" y="6055673"/>
            <a:ext cx="150139" cy="634052"/>
          </a:xfrm>
          <a:prstGeom prst="rect">
            <a:avLst/>
          </a:prstGeom>
          <a:noFill/>
        </p:spPr>
        <p:txBody>
          <a:bodyPr wrap="none" rtlCol="0">
            <a:spAutoFit/>
          </a:bodyPr>
          <a:lstStyle/>
          <a:p>
            <a:pPr algn="ctr"/>
            <a:endParaRPr lang="en-US" sz="2800" dirty="0"/>
          </a:p>
        </p:txBody>
      </p:sp>
      <p:sp>
        <p:nvSpPr>
          <p:cNvPr id="14" name="TextBox 13"/>
          <p:cNvSpPr txBox="1"/>
          <p:nvPr/>
        </p:nvSpPr>
        <p:spPr>
          <a:xfrm>
            <a:off x="2314813" y="6055673"/>
            <a:ext cx="150139" cy="634052"/>
          </a:xfrm>
          <a:prstGeom prst="rect">
            <a:avLst/>
          </a:prstGeom>
          <a:noFill/>
        </p:spPr>
        <p:txBody>
          <a:bodyPr wrap="none" rtlCol="0">
            <a:spAutoFit/>
          </a:bodyPr>
          <a:lstStyle/>
          <a:p>
            <a:pPr algn="ctr"/>
            <a:endParaRPr lang="en-US" sz="2800" dirty="0"/>
          </a:p>
        </p:txBody>
      </p:sp>
      <p:sp>
        <p:nvSpPr>
          <p:cNvPr id="17" name="TextBox 16"/>
          <p:cNvSpPr txBox="1"/>
          <p:nvPr/>
        </p:nvSpPr>
        <p:spPr>
          <a:xfrm>
            <a:off x="3629000" y="6055672"/>
            <a:ext cx="524504" cy="400110"/>
          </a:xfrm>
          <a:prstGeom prst="rect">
            <a:avLst/>
          </a:prstGeom>
          <a:noFill/>
        </p:spPr>
        <p:txBody>
          <a:bodyPr wrap="none" rtlCol="0">
            <a:spAutoFit/>
          </a:bodyPr>
          <a:lstStyle/>
          <a:p>
            <a:pPr algn="ctr"/>
            <a:r>
              <a:rPr lang="en-US" sz="2000" dirty="0" smtClean="0">
                <a:solidFill>
                  <a:sysClr val="windowText" lastClr="000000"/>
                </a:solidFill>
              </a:rPr>
              <a:t>Jan</a:t>
            </a:r>
            <a:endParaRPr lang="en-US" sz="1400" dirty="0">
              <a:solidFill>
                <a:sysClr val="windowText" lastClr="000000"/>
              </a:solidFill>
            </a:endParaRPr>
          </a:p>
        </p:txBody>
      </p:sp>
      <p:sp>
        <p:nvSpPr>
          <p:cNvPr id="22" name="TextBox 21"/>
          <p:cNvSpPr txBox="1"/>
          <p:nvPr/>
        </p:nvSpPr>
        <p:spPr>
          <a:xfrm>
            <a:off x="6574786" y="6055672"/>
            <a:ext cx="638380" cy="400110"/>
          </a:xfrm>
          <a:prstGeom prst="rect">
            <a:avLst/>
          </a:prstGeom>
          <a:noFill/>
        </p:spPr>
        <p:txBody>
          <a:bodyPr wrap="none" rtlCol="0">
            <a:spAutoFit/>
          </a:bodyPr>
          <a:lstStyle/>
          <a:p>
            <a:pPr algn="ctr"/>
            <a:r>
              <a:rPr lang="en-US" sz="2000" dirty="0" smtClean="0">
                <a:solidFill>
                  <a:sysClr val="windowText" lastClr="000000"/>
                </a:solidFill>
              </a:rPr>
              <a:t>May</a:t>
            </a:r>
            <a:endParaRPr lang="en-US" sz="2000" dirty="0">
              <a:solidFill>
                <a:sysClr val="windowText" lastClr="000000"/>
              </a:solidFill>
            </a:endParaRPr>
          </a:p>
        </p:txBody>
      </p:sp>
      <p:sp>
        <p:nvSpPr>
          <p:cNvPr id="28" name="TextBox 27"/>
          <p:cNvSpPr txBox="1"/>
          <p:nvPr/>
        </p:nvSpPr>
        <p:spPr>
          <a:xfrm>
            <a:off x="9607135"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32" name="Rectangle 31"/>
          <p:cNvSpPr/>
          <p:nvPr/>
        </p:nvSpPr>
        <p:spPr>
          <a:xfrm>
            <a:off x="274448" y="3138805"/>
            <a:ext cx="1436503" cy="265023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endParaRPr lang="en-US" dirty="0" smtClean="0"/>
          </a:p>
          <a:p>
            <a:pPr algn="ctr"/>
            <a:endParaRPr lang="en-US" dirty="0"/>
          </a:p>
        </p:txBody>
      </p:sp>
      <p:cxnSp>
        <p:nvCxnSpPr>
          <p:cNvPr id="10" name="Straight Connector 9"/>
          <p:cNvCxnSpPr/>
          <p:nvPr/>
        </p:nvCxnSpPr>
        <p:spPr>
          <a:xfrm>
            <a:off x="89376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3693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89881"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3830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9124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3966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9260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1410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9397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927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3590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38885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3727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89021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63863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39157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0585" y="5917159"/>
            <a:ext cx="11890829" cy="0"/>
          </a:xfrm>
          <a:prstGeom prst="straightConnector1">
            <a:avLst/>
          </a:prstGeom>
          <a:ln w="57150">
            <a:solidFill>
              <a:schemeClr val="bg2">
                <a:lumMod val="50000"/>
              </a:schemeClr>
            </a:solidFill>
            <a:tailEnd type="arrow"/>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236459" y="2477072"/>
            <a:ext cx="3591048" cy="523220"/>
          </a:xfrm>
          <a:prstGeom prst="rect">
            <a:avLst/>
          </a:prstGeom>
          <a:solidFill>
            <a:schemeClr val="bg1"/>
          </a:solidFill>
          <a:ln>
            <a:solidFill>
              <a:schemeClr val="bg1"/>
            </a:solidFill>
          </a:ln>
        </p:spPr>
        <p:txBody>
          <a:bodyPr wrap="none" rtlCol="0">
            <a:spAutoFit/>
          </a:bodyPr>
          <a:lstStyle/>
          <a:p>
            <a:r>
              <a:rPr lang="en-US" sz="2800" dirty="0" smtClean="0">
                <a:latin typeface="MV Boli" panose="02000500030200090000" pitchFamily="2" charset="0"/>
                <a:ea typeface="Cambria Math" panose="02040503050406030204" pitchFamily="18" charset="0"/>
                <a:cs typeface="MV Boli" panose="02000500030200090000" pitchFamily="2" charset="0"/>
              </a:rPr>
              <a:t>Initial understanding</a:t>
            </a:r>
            <a:endParaRPr lang="en-US" sz="2800" dirty="0">
              <a:latin typeface="MV Boli" panose="02000500030200090000" pitchFamily="2" charset="0"/>
              <a:ea typeface="Cambria Math" panose="02040503050406030204" pitchFamily="18" charset="0"/>
              <a:cs typeface="MV Boli" panose="02000500030200090000" pitchFamily="2" charset="0"/>
            </a:endParaRPr>
          </a:p>
        </p:txBody>
      </p:sp>
      <p:cxnSp>
        <p:nvCxnSpPr>
          <p:cNvPr id="42" name="Straight Connector 41"/>
          <p:cNvCxnSpPr/>
          <p:nvPr/>
        </p:nvCxnSpPr>
        <p:spPr>
          <a:xfrm>
            <a:off x="838200" y="2946628"/>
            <a:ext cx="0" cy="1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809849" y="3139077"/>
            <a:ext cx="6084417"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Shotline view</a:t>
            </a:r>
            <a:endParaRPr lang="en-US" sz="3200" dirty="0">
              <a:solidFill>
                <a:schemeClr val="tx1"/>
              </a:solidFill>
            </a:endParaRPr>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8092" y="3256075"/>
            <a:ext cx="1131408" cy="636417"/>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308916">
            <a:off x="4539888" y="3459475"/>
            <a:ext cx="1214309" cy="229615"/>
          </a:xfrm>
          <a:prstGeom prst="rect">
            <a:avLst/>
          </a:prstGeom>
        </p:spPr>
      </p:pic>
      <p:sp>
        <p:nvSpPr>
          <p:cNvPr id="74" name="Title 1"/>
          <p:cNvSpPr>
            <a:spLocks noGrp="1"/>
          </p:cNvSpPr>
          <p:nvPr>
            <p:ph type="title"/>
          </p:nvPr>
        </p:nvSpPr>
        <p:spPr>
          <a:xfrm>
            <a:off x="838200" y="365125"/>
            <a:ext cx="10515600" cy="1325563"/>
          </a:xfrm>
        </p:spPr>
        <p:txBody>
          <a:bodyPr/>
          <a:lstStyle/>
          <a:p>
            <a:r>
              <a:rPr lang="en-US" dirty="0" smtClean="0"/>
              <a:t>View-design parallelism</a:t>
            </a:r>
            <a:endParaRPr lang="en-US" dirty="0"/>
          </a:p>
        </p:txBody>
      </p:sp>
    </p:spTree>
    <p:extLst>
      <p:ext uri="{BB962C8B-B14F-4D97-AF65-F5344CB8AC3E}">
        <p14:creationId xmlns:p14="http://schemas.microsoft.com/office/powerpoint/2010/main" val="23625025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31734" y="6324600"/>
            <a:ext cx="2743200" cy="365125"/>
          </a:xfrm>
        </p:spPr>
        <p:txBody>
          <a:bodyPr/>
          <a:lstStyle/>
          <a:p>
            <a:fld id="{2C9990ED-ECC6-4457-91E9-E068ADB5793D}" type="slidenum">
              <a:rPr lang="en-US" smtClean="0"/>
              <a:t>35</a:t>
            </a:fld>
            <a:endParaRPr lang="en-US" dirty="0"/>
          </a:p>
        </p:txBody>
      </p:sp>
      <p:sp>
        <p:nvSpPr>
          <p:cNvPr id="11" name="TextBox 10"/>
          <p:cNvSpPr txBox="1"/>
          <p:nvPr/>
        </p:nvSpPr>
        <p:spPr>
          <a:xfrm>
            <a:off x="599923"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12" name="TextBox 11"/>
          <p:cNvSpPr txBox="1"/>
          <p:nvPr/>
        </p:nvSpPr>
        <p:spPr>
          <a:xfrm>
            <a:off x="1561870" y="6055673"/>
            <a:ext cx="150139" cy="634052"/>
          </a:xfrm>
          <a:prstGeom prst="rect">
            <a:avLst/>
          </a:prstGeom>
          <a:noFill/>
        </p:spPr>
        <p:txBody>
          <a:bodyPr wrap="none" rtlCol="0">
            <a:spAutoFit/>
          </a:bodyPr>
          <a:lstStyle/>
          <a:p>
            <a:pPr algn="ctr"/>
            <a:endParaRPr lang="en-US" sz="2800" dirty="0"/>
          </a:p>
        </p:txBody>
      </p:sp>
      <p:sp>
        <p:nvSpPr>
          <p:cNvPr id="14" name="TextBox 13"/>
          <p:cNvSpPr txBox="1"/>
          <p:nvPr/>
        </p:nvSpPr>
        <p:spPr>
          <a:xfrm>
            <a:off x="2314813" y="6055673"/>
            <a:ext cx="150139" cy="634052"/>
          </a:xfrm>
          <a:prstGeom prst="rect">
            <a:avLst/>
          </a:prstGeom>
          <a:noFill/>
        </p:spPr>
        <p:txBody>
          <a:bodyPr wrap="none" rtlCol="0">
            <a:spAutoFit/>
          </a:bodyPr>
          <a:lstStyle/>
          <a:p>
            <a:pPr algn="ctr"/>
            <a:endParaRPr lang="en-US" sz="2800" dirty="0"/>
          </a:p>
        </p:txBody>
      </p:sp>
      <p:sp>
        <p:nvSpPr>
          <p:cNvPr id="17" name="TextBox 16"/>
          <p:cNvSpPr txBox="1"/>
          <p:nvPr/>
        </p:nvSpPr>
        <p:spPr>
          <a:xfrm>
            <a:off x="3629000" y="6055672"/>
            <a:ext cx="524504" cy="400110"/>
          </a:xfrm>
          <a:prstGeom prst="rect">
            <a:avLst/>
          </a:prstGeom>
          <a:noFill/>
        </p:spPr>
        <p:txBody>
          <a:bodyPr wrap="none" rtlCol="0">
            <a:spAutoFit/>
          </a:bodyPr>
          <a:lstStyle/>
          <a:p>
            <a:pPr algn="ctr"/>
            <a:r>
              <a:rPr lang="en-US" sz="2000" dirty="0" smtClean="0">
                <a:solidFill>
                  <a:sysClr val="windowText" lastClr="000000"/>
                </a:solidFill>
              </a:rPr>
              <a:t>Jan</a:t>
            </a:r>
            <a:endParaRPr lang="en-US" sz="1400" dirty="0">
              <a:solidFill>
                <a:sysClr val="windowText" lastClr="000000"/>
              </a:solidFill>
            </a:endParaRPr>
          </a:p>
        </p:txBody>
      </p:sp>
      <p:sp>
        <p:nvSpPr>
          <p:cNvPr id="22" name="TextBox 21"/>
          <p:cNvSpPr txBox="1"/>
          <p:nvPr/>
        </p:nvSpPr>
        <p:spPr>
          <a:xfrm>
            <a:off x="6574786" y="6055672"/>
            <a:ext cx="638380" cy="400110"/>
          </a:xfrm>
          <a:prstGeom prst="rect">
            <a:avLst/>
          </a:prstGeom>
          <a:noFill/>
        </p:spPr>
        <p:txBody>
          <a:bodyPr wrap="none" rtlCol="0">
            <a:spAutoFit/>
          </a:bodyPr>
          <a:lstStyle/>
          <a:p>
            <a:pPr algn="ctr"/>
            <a:r>
              <a:rPr lang="en-US" sz="2000" dirty="0" smtClean="0">
                <a:solidFill>
                  <a:sysClr val="windowText" lastClr="000000"/>
                </a:solidFill>
              </a:rPr>
              <a:t>May</a:t>
            </a:r>
            <a:endParaRPr lang="en-US" sz="2000" dirty="0">
              <a:solidFill>
                <a:sysClr val="windowText" lastClr="000000"/>
              </a:solidFill>
            </a:endParaRPr>
          </a:p>
        </p:txBody>
      </p:sp>
      <p:sp>
        <p:nvSpPr>
          <p:cNvPr id="28" name="TextBox 27"/>
          <p:cNvSpPr txBox="1"/>
          <p:nvPr/>
        </p:nvSpPr>
        <p:spPr>
          <a:xfrm>
            <a:off x="9607135"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32" name="Rectangle 31"/>
          <p:cNvSpPr/>
          <p:nvPr/>
        </p:nvSpPr>
        <p:spPr>
          <a:xfrm>
            <a:off x="274448" y="3138805"/>
            <a:ext cx="1436503" cy="265023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endParaRPr lang="en-US" dirty="0" smtClean="0"/>
          </a:p>
          <a:p>
            <a:pPr algn="ctr"/>
            <a:endParaRPr lang="en-US" dirty="0"/>
          </a:p>
        </p:txBody>
      </p:sp>
      <p:cxnSp>
        <p:nvCxnSpPr>
          <p:cNvPr id="10" name="Straight Connector 9"/>
          <p:cNvCxnSpPr/>
          <p:nvPr/>
        </p:nvCxnSpPr>
        <p:spPr>
          <a:xfrm>
            <a:off x="89376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3693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89881"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3830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9124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3966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9260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1410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9397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927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3590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38885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3727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89021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63863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39157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0585" y="5917159"/>
            <a:ext cx="11890829" cy="0"/>
          </a:xfrm>
          <a:prstGeom prst="straightConnector1">
            <a:avLst/>
          </a:prstGeom>
          <a:ln w="57150">
            <a:solidFill>
              <a:schemeClr val="bg2">
                <a:lumMod val="50000"/>
              </a:schemeClr>
            </a:solidFill>
            <a:tailEnd type="arrow"/>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236459" y="2477072"/>
            <a:ext cx="3591048" cy="523220"/>
          </a:xfrm>
          <a:prstGeom prst="rect">
            <a:avLst/>
          </a:prstGeom>
          <a:solidFill>
            <a:schemeClr val="bg1"/>
          </a:solidFill>
          <a:ln>
            <a:solidFill>
              <a:schemeClr val="bg1"/>
            </a:solidFill>
          </a:ln>
        </p:spPr>
        <p:txBody>
          <a:bodyPr wrap="none" rtlCol="0">
            <a:spAutoFit/>
          </a:bodyPr>
          <a:lstStyle/>
          <a:p>
            <a:r>
              <a:rPr lang="en-US" sz="2800" dirty="0" smtClean="0">
                <a:latin typeface="MV Boli" panose="02000500030200090000" pitchFamily="2" charset="0"/>
                <a:ea typeface="Cambria Math" panose="02040503050406030204" pitchFamily="18" charset="0"/>
                <a:cs typeface="MV Boli" panose="02000500030200090000" pitchFamily="2" charset="0"/>
              </a:rPr>
              <a:t>Initial understanding</a:t>
            </a:r>
            <a:endParaRPr lang="en-US" sz="2800" dirty="0">
              <a:latin typeface="MV Boli" panose="02000500030200090000" pitchFamily="2" charset="0"/>
              <a:ea typeface="Cambria Math" panose="02040503050406030204" pitchFamily="18" charset="0"/>
              <a:cs typeface="MV Boli" panose="02000500030200090000" pitchFamily="2" charset="0"/>
            </a:endParaRPr>
          </a:p>
        </p:txBody>
      </p:sp>
      <p:cxnSp>
        <p:nvCxnSpPr>
          <p:cNvPr id="42" name="Straight Connector 41"/>
          <p:cNvCxnSpPr/>
          <p:nvPr/>
        </p:nvCxnSpPr>
        <p:spPr>
          <a:xfrm>
            <a:off x="838200" y="2946628"/>
            <a:ext cx="0" cy="1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809849" y="3139077"/>
            <a:ext cx="6084417"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Shotline view</a:t>
            </a:r>
            <a:endParaRPr lang="en-US" sz="3200" dirty="0">
              <a:solidFill>
                <a:schemeClr val="tx1"/>
              </a:solidFill>
            </a:endParaRPr>
          </a:p>
        </p:txBody>
      </p:sp>
      <p:sp>
        <p:nvSpPr>
          <p:cNvPr id="53" name="Rectangle 52"/>
          <p:cNvSpPr/>
          <p:nvPr/>
        </p:nvSpPr>
        <p:spPr>
          <a:xfrm>
            <a:off x="3064482" y="4051683"/>
            <a:ext cx="4759019"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System view</a:t>
            </a:r>
          </a:p>
        </p:txBody>
      </p:sp>
      <p:sp>
        <p:nvSpPr>
          <p:cNvPr id="59" name="Rectangle 58"/>
          <p:cNvSpPr/>
          <p:nvPr/>
        </p:nvSpPr>
        <p:spPr>
          <a:xfrm>
            <a:off x="8113938" y="3612819"/>
            <a:ext cx="1035591"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smtClean="0">
              <a:solidFill>
                <a:schemeClr val="tx1"/>
              </a:solidFill>
            </a:endParaRPr>
          </a:p>
        </p:txBody>
      </p:sp>
      <p:cxnSp>
        <p:nvCxnSpPr>
          <p:cNvPr id="61" name="Straight Connector 60"/>
          <p:cNvCxnSpPr>
            <a:stCxn id="53" idx="3"/>
            <a:endCxn id="59" idx="1"/>
          </p:cNvCxnSpPr>
          <p:nvPr/>
        </p:nvCxnSpPr>
        <p:spPr>
          <a:xfrm flipV="1">
            <a:off x="7823501" y="4024299"/>
            <a:ext cx="290437" cy="4388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0" idx="3"/>
            <a:endCxn id="59" idx="1"/>
          </p:cNvCxnSpPr>
          <p:nvPr/>
        </p:nvCxnSpPr>
        <p:spPr>
          <a:xfrm>
            <a:off x="7894266" y="3550557"/>
            <a:ext cx="219672" cy="473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818236" y="2361853"/>
            <a:ext cx="3605474" cy="523220"/>
          </a:xfrm>
          <a:prstGeom prst="rect">
            <a:avLst/>
          </a:prstGeom>
          <a:solidFill>
            <a:schemeClr val="bg1"/>
          </a:solidFill>
        </p:spPr>
        <p:txBody>
          <a:bodyPr wrap="none" rtlCol="0">
            <a:spAutoFit/>
          </a:bodyPr>
          <a:lstStyle/>
          <a:p>
            <a:r>
              <a:rPr lang="en-US" sz="2800" dirty="0" smtClean="0">
                <a:latin typeface="MV Boli" panose="02000500030200090000" pitchFamily="2" charset="0"/>
                <a:cs typeface="MV Boli" panose="02000500030200090000" pitchFamily="2" charset="0"/>
              </a:rPr>
              <a:t>Two view prototype</a:t>
            </a:r>
            <a:endParaRPr lang="en-US" sz="2800" dirty="0">
              <a:latin typeface="MV Boli" panose="02000500030200090000" pitchFamily="2" charset="0"/>
              <a:cs typeface="MV Boli" panose="02000500030200090000" pitchFamily="2" charset="0"/>
            </a:endParaRPr>
          </a:p>
        </p:txBody>
      </p:sp>
      <p:cxnSp>
        <p:nvCxnSpPr>
          <p:cNvPr id="65" name="Straight Connector 64"/>
          <p:cNvCxnSpPr>
            <a:stCxn id="64" idx="2"/>
            <a:endCxn id="59" idx="0"/>
          </p:cNvCxnSpPr>
          <p:nvPr/>
        </p:nvCxnSpPr>
        <p:spPr>
          <a:xfrm>
            <a:off x="8620973" y="2885073"/>
            <a:ext cx="10761" cy="727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8092" y="3256075"/>
            <a:ext cx="1131408" cy="636417"/>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863" y="4225072"/>
            <a:ext cx="1084264" cy="534535"/>
          </a:xfrm>
          <a:prstGeom prst="rect">
            <a:avLst/>
          </a:prstGeom>
        </p:spPr>
      </p:pic>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128" y="3715803"/>
            <a:ext cx="541255" cy="304456"/>
          </a:xfrm>
          <a:prstGeom prst="rect">
            <a:avLst/>
          </a:prstGeom>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7024" y="4090537"/>
            <a:ext cx="553489" cy="272867"/>
          </a:xfrm>
          <a:prstGeom prst="rect">
            <a:avLst/>
          </a:prstGeom>
        </p:spPr>
      </p:pic>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308916">
            <a:off x="4539888" y="3459475"/>
            <a:ext cx="1214309" cy="229615"/>
          </a:xfrm>
          <a:prstGeom prst="rect">
            <a:avLst/>
          </a:prstGeom>
        </p:spPr>
      </p:pic>
      <p:pic>
        <p:nvPicPr>
          <p:cNvPr id="71" name="Picture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75785" y="4317194"/>
            <a:ext cx="1117359" cy="390402"/>
          </a:xfrm>
          <a:prstGeom prst="rect">
            <a:avLst/>
          </a:prstGeom>
        </p:spPr>
      </p:pic>
      <p:sp>
        <p:nvSpPr>
          <p:cNvPr id="74" name="Title 1"/>
          <p:cNvSpPr>
            <a:spLocks noGrp="1"/>
          </p:cNvSpPr>
          <p:nvPr>
            <p:ph type="title"/>
          </p:nvPr>
        </p:nvSpPr>
        <p:spPr>
          <a:xfrm>
            <a:off x="838200" y="365125"/>
            <a:ext cx="10515600" cy="1325563"/>
          </a:xfrm>
        </p:spPr>
        <p:txBody>
          <a:bodyPr/>
          <a:lstStyle/>
          <a:p>
            <a:r>
              <a:rPr lang="en-US" dirty="0" smtClean="0"/>
              <a:t>View-design parallelism</a:t>
            </a:r>
            <a:endParaRPr lang="en-US" dirty="0"/>
          </a:p>
        </p:txBody>
      </p:sp>
    </p:spTree>
    <p:extLst>
      <p:ext uri="{BB962C8B-B14F-4D97-AF65-F5344CB8AC3E}">
        <p14:creationId xmlns:p14="http://schemas.microsoft.com/office/powerpoint/2010/main" val="152654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31734" y="6324600"/>
            <a:ext cx="2743200" cy="365125"/>
          </a:xfrm>
        </p:spPr>
        <p:txBody>
          <a:bodyPr/>
          <a:lstStyle/>
          <a:p>
            <a:fld id="{2C9990ED-ECC6-4457-91E9-E068ADB5793D}" type="slidenum">
              <a:rPr lang="en-US" smtClean="0"/>
              <a:t>36</a:t>
            </a:fld>
            <a:endParaRPr lang="en-US" dirty="0"/>
          </a:p>
        </p:txBody>
      </p:sp>
      <p:sp>
        <p:nvSpPr>
          <p:cNvPr id="11" name="TextBox 10"/>
          <p:cNvSpPr txBox="1"/>
          <p:nvPr/>
        </p:nvSpPr>
        <p:spPr>
          <a:xfrm>
            <a:off x="599923"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12" name="TextBox 11"/>
          <p:cNvSpPr txBox="1"/>
          <p:nvPr/>
        </p:nvSpPr>
        <p:spPr>
          <a:xfrm>
            <a:off x="1561870" y="6055673"/>
            <a:ext cx="150139" cy="634052"/>
          </a:xfrm>
          <a:prstGeom prst="rect">
            <a:avLst/>
          </a:prstGeom>
          <a:noFill/>
        </p:spPr>
        <p:txBody>
          <a:bodyPr wrap="none" rtlCol="0">
            <a:spAutoFit/>
          </a:bodyPr>
          <a:lstStyle/>
          <a:p>
            <a:pPr algn="ctr"/>
            <a:endParaRPr lang="en-US" sz="2800" dirty="0"/>
          </a:p>
        </p:txBody>
      </p:sp>
      <p:sp>
        <p:nvSpPr>
          <p:cNvPr id="14" name="TextBox 13"/>
          <p:cNvSpPr txBox="1"/>
          <p:nvPr/>
        </p:nvSpPr>
        <p:spPr>
          <a:xfrm>
            <a:off x="2314813" y="6055673"/>
            <a:ext cx="150139" cy="634052"/>
          </a:xfrm>
          <a:prstGeom prst="rect">
            <a:avLst/>
          </a:prstGeom>
          <a:noFill/>
        </p:spPr>
        <p:txBody>
          <a:bodyPr wrap="none" rtlCol="0">
            <a:spAutoFit/>
          </a:bodyPr>
          <a:lstStyle/>
          <a:p>
            <a:pPr algn="ctr"/>
            <a:endParaRPr lang="en-US" sz="2800" dirty="0"/>
          </a:p>
        </p:txBody>
      </p:sp>
      <p:sp>
        <p:nvSpPr>
          <p:cNvPr id="17" name="TextBox 16"/>
          <p:cNvSpPr txBox="1"/>
          <p:nvPr/>
        </p:nvSpPr>
        <p:spPr>
          <a:xfrm>
            <a:off x="3629000" y="6055672"/>
            <a:ext cx="524504" cy="400110"/>
          </a:xfrm>
          <a:prstGeom prst="rect">
            <a:avLst/>
          </a:prstGeom>
          <a:noFill/>
        </p:spPr>
        <p:txBody>
          <a:bodyPr wrap="none" rtlCol="0">
            <a:spAutoFit/>
          </a:bodyPr>
          <a:lstStyle/>
          <a:p>
            <a:pPr algn="ctr"/>
            <a:r>
              <a:rPr lang="en-US" sz="2000" dirty="0" smtClean="0">
                <a:solidFill>
                  <a:sysClr val="windowText" lastClr="000000"/>
                </a:solidFill>
              </a:rPr>
              <a:t>Jan</a:t>
            </a:r>
            <a:endParaRPr lang="en-US" sz="1400" dirty="0">
              <a:solidFill>
                <a:sysClr val="windowText" lastClr="000000"/>
              </a:solidFill>
            </a:endParaRPr>
          </a:p>
        </p:txBody>
      </p:sp>
      <p:sp>
        <p:nvSpPr>
          <p:cNvPr id="22" name="TextBox 21"/>
          <p:cNvSpPr txBox="1"/>
          <p:nvPr/>
        </p:nvSpPr>
        <p:spPr>
          <a:xfrm>
            <a:off x="6574786" y="6055672"/>
            <a:ext cx="638380" cy="400110"/>
          </a:xfrm>
          <a:prstGeom prst="rect">
            <a:avLst/>
          </a:prstGeom>
          <a:noFill/>
        </p:spPr>
        <p:txBody>
          <a:bodyPr wrap="none" rtlCol="0">
            <a:spAutoFit/>
          </a:bodyPr>
          <a:lstStyle/>
          <a:p>
            <a:pPr algn="ctr"/>
            <a:r>
              <a:rPr lang="en-US" sz="2000" dirty="0" smtClean="0">
                <a:solidFill>
                  <a:sysClr val="windowText" lastClr="000000"/>
                </a:solidFill>
              </a:rPr>
              <a:t>May</a:t>
            </a:r>
            <a:endParaRPr lang="en-US" sz="2000" dirty="0">
              <a:solidFill>
                <a:sysClr val="windowText" lastClr="000000"/>
              </a:solidFill>
            </a:endParaRPr>
          </a:p>
        </p:txBody>
      </p:sp>
      <p:sp>
        <p:nvSpPr>
          <p:cNvPr id="28" name="TextBox 27"/>
          <p:cNvSpPr txBox="1"/>
          <p:nvPr/>
        </p:nvSpPr>
        <p:spPr>
          <a:xfrm>
            <a:off x="9607135"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32" name="Rectangle 31"/>
          <p:cNvSpPr/>
          <p:nvPr/>
        </p:nvSpPr>
        <p:spPr>
          <a:xfrm>
            <a:off x="274448" y="3138805"/>
            <a:ext cx="1436503" cy="265023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endParaRPr lang="en-US" dirty="0" smtClean="0"/>
          </a:p>
          <a:p>
            <a:pPr algn="ctr"/>
            <a:endParaRPr lang="en-US" dirty="0"/>
          </a:p>
        </p:txBody>
      </p:sp>
      <p:cxnSp>
        <p:nvCxnSpPr>
          <p:cNvPr id="10" name="Straight Connector 9"/>
          <p:cNvCxnSpPr/>
          <p:nvPr/>
        </p:nvCxnSpPr>
        <p:spPr>
          <a:xfrm>
            <a:off x="89376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3693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89881"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3830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9124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3966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9260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1410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9397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927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3590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38885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3727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89021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63863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39157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0585" y="5917159"/>
            <a:ext cx="11890829" cy="0"/>
          </a:xfrm>
          <a:prstGeom prst="straightConnector1">
            <a:avLst/>
          </a:prstGeom>
          <a:ln w="57150">
            <a:solidFill>
              <a:schemeClr val="bg2">
                <a:lumMod val="50000"/>
              </a:schemeClr>
            </a:solidFill>
            <a:tailEnd type="arrow"/>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236459" y="2477072"/>
            <a:ext cx="3591048" cy="523220"/>
          </a:xfrm>
          <a:prstGeom prst="rect">
            <a:avLst/>
          </a:prstGeom>
          <a:solidFill>
            <a:schemeClr val="bg1"/>
          </a:solidFill>
          <a:ln>
            <a:solidFill>
              <a:schemeClr val="bg1"/>
            </a:solidFill>
          </a:ln>
        </p:spPr>
        <p:txBody>
          <a:bodyPr wrap="none" rtlCol="0">
            <a:spAutoFit/>
          </a:bodyPr>
          <a:lstStyle/>
          <a:p>
            <a:r>
              <a:rPr lang="en-US" sz="2800" dirty="0" smtClean="0">
                <a:latin typeface="MV Boli" panose="02000500030200090000" pitchFamily="2" charset="0"/>
                <a:ea typeface="Cambria Math" panose="02040503050406030204" pitchFamily="18" charset="0"/>
                <a:cs typeface="MV Boli" panose="02000500030200090000" pitchFamily="2" charset="0"/>
              </a:rPr>
              <a:t>Initial understanding</a:t>
            </a:r>
            <a:endParaRPr lang="en-US" sz="2800" dirty="0">
              <a:latin typeface="MV Boli" panose="02000500030200090000" pitchFamily="2" charset="0"/>
              <a:ea typeface="Cambria Math" panose="02040503050406030204" pitchFamily="18" charset="0"/>
              <a:cs typeface="MV Boli" panose="02000500030200090000" pitchFamily="2" charset="0"/>
            </a:endParaRPr>
          </a:p>
        </p:txBody>
      </p:sp>
      <p:cxnSp>
        <p:nvCxnSpPr>
          <p:cNvPr id="42" name="Straight Connector 41"/>
          <p:cNvCxnSpPr/>
          <p:nvPr/>
        </p:nvCxnSpPr>
        <p:spPr>
          <a:xfrm>
            <a:off x="838200" y="2946628"/>
            <a:ext cx="0" cy="1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809849" y="3139077"/>
            <a:ext cx="6084417"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Shotline view</a:t>
            </a:r>
            <a:endParaRPr lang="en-US" sz="3200" dirty="0">
              <a:solidFill>
                <a:schemeClr val="tx1"/>
              </a:solidFill>
            </a:endParaRPr>
          </a:p>
        </p:txBody>
      </p:sp>
      <p:sp>
        <p:nvSpPr>
          <p:cNvPr id="53" name="Rectangle 52"/>
          <p:cNvSpPr/>
          <p:nvPr/>
        </p:nvSpPr>
        <p:spPr>
          <a:xfrm>
            <a:off x="3064482" y="4051683"/>
            <a:ext cx="4759019"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System view</a:t>
            </a:r>
          </a:p>
        </p:txBody>
      </p:sp>
      <p:sp>
        <p:nvSpPr>
          <p:cNvPr id="59" name="Rectangle 58"/>
          <p:cNvSpPr/>
          <p:nvPr/>
        </p:nvSpPr>
        <p:spPr>
          <a:xfrm>
            <a:off x="8113938" y="3612819"/>
            <a:ext cx="1035591"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smtClean="0">
              <a:solidFill>
                <a:schemeClr val="tx1"/>
              </a:solidFill>
            </a:endParaRPr>
          </a:p>
        </p:txBody>
      </p:sp>
      <p:cxnSp>
        <p:nvCxnSpPr>
          <p:cNvPr id="61" name="Straight Connector 60"/>
          <p:cNvCxnSpPr>
            <a:stCxn id="53" idx="3"/>
            <a:endCxn id="59" idx="1"/>
          </p:cNvCxnSpPr>
          <p:nvPr/>
        </p:nvCxnSpPr>
        <p:spPr>
          <a:xfrm flipV="1">
            <a:off x="7823501" y="4024299"/>
            <a:ext cx="290437" cy="4388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0" idx="3"/>
            <a:endCxn id="59" idx="1"/>
          </p:cNvCxnSpPr>
          <p:nvPr/>
        </p:nvCxnSpPr>
        <p:spPr>
          <a:xfrm>
            <a:off x="7894266" y="3550557"/>
            <a:ext cx="219672" cy="473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818236" y="2361853"/>
            <a:ext cx="3605474" cy="523220"/>
          </a:xfrm>
          <a:prstGeom prst="rect">
            <a:avLst/>
          </a:prstGeom>
          <a:solidFill>
            <a:schemeClr val="bg1"/>
          </a:solidFill>
        </p:spPr>
        <p:txBody>
          <a:bodyPr wrap="none" rtlCol="0">
            <a:spAutoFit/>
          </a:bodyPr>
          <a:lstStyle/>
          <a:p>
            <a:r>
              <a:rPr lang="en-US" sz="2800" dirty="0" smtClean="0">
                <a:latin typeface="MV Boli" panose="02000500030200090000" pitchFamily="2" charset="0"/>
                <a:cs typeface="MV Boli" panose="02000500030200090000" pitchFamily="2" charset="0"/>
              </a:rPr>
              <a:t>Two view prototype</a:t>
            </a:r>
            <a:endParaRPr lang="en-US" sz="2800" dirty="0">
              <a:latin typeface="MV Boli" panose="02000500030200090000" pitchFamily="2" charset="0"/>
              <a:cs typeface="MV Boli" panose="02000500030200090000" pitchFamily="2" charset="0"/>
            </a:endParaRPr>
          </a:p>
        </p:txBody>
      </p:sp>
      <p:cxnSp>
        <p:nvCxnSpPr>
          <p:cNvPr id="65" name="Straight Connector 64"/>
          <p:cNvCxnSpPr>
            <a:stCxn id="64" idx="2"/>
            <a:endCxn id="59" idx="0"/>
          </p:cNvCxnSpPr>
          <p:nvPr/>
        </p:nvCxnSpPr>
        <p:spPr>
          <a:xfrm>
            <a:off x="8620973" y="2885073"/>
            <a:ext cx="10761" cy="727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4413673" y="4966082"/>
            <a:ext cx="4761956"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Geometry view</a:t>
            </a:r>
            <a:endParaRPr lang="en-US" sz="3200" dirty="0">
              <a:solidFill>
                <a:schemeClr val="tx1"/>
              </a:solidFill>
            </a:endParaRPr>
          </a:p>
        </p:txBody>
      </p:sp>
      <p:sp>
        <p:nvSpPr>
          <p:cNvPr id="77" name="Rectangle 76"/>
          <p:cNvSpPr/>
          <p:nvPr/>
        </p:nvSpPr>
        <p:spPr>
          <a:xfrm>
            <a:off x="9347326" y="4268157"/>
            <a:ext cx="1708153"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smtClean="0">
              <a:solidFill>
                <a:schemeClr val="tx1"/>
              </a:solidFill>
            </a:endParaRPr>
          </a:p>
        </p:txBody>
      </p:sp>
      <p:cxnSp>
        <p:nvCxnSpPr>
          <p:cNvPr id="78" name="Straight Connector 77"/>
          <p:cNvCxnSpPr>
            <a:stCxn id="68" idx="3"/>
          </p:cNvCxnSpPr>
          <p:nvPr/>
        </p:nvCxnSpPr>
        <p:spPr>
          <a:xfrm flipV="1">
            <a:off x="9175629" y="4679638"/>
            <a:ext cx="171697" cy="697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59" idx="3"/>
            <a:endCxn id="77" idx="1"/>
          </p:cNvCxnSpPr>
          <p:nvPr/>
        </p:nvCxnSpPr>
        <p:spPr>
          <a:xfrm>
            <a:off x="9149529" y="4024299"/>
            <a:ext cx="197797" cy="655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0098004" y="3680331"/>
            <a:ext cx="1" cy="587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9175629" y="3134360"/>
            <a:ext cx="2792752" cy="523220"/>
          </a:xfrm>
          <a:prstGeom prst="rect">
            <a:avLst/>
          </a:prstGeom>
          <a:solidFill>
            <a:schemeClr val="bg1"/>
          </a:solidFill>
        </p:spPr>
        <p:txBody>
          <a:bodyPr wrap="none" rtlCol="0">
            <a:spAutoFit/>
          </a:bodyPr>
          <a:lstStyle/>
          <a:p>
            <a:r>
              <a:rPr lang="en-US" sz="2800" dirty="0" smtClean="0">
                <a:latin typeface="MV Boli" panose="02000500030200090000" pitchFamily="2" charset="0"/>
                <a:cs typeface="MV Boli" panose="02000500030200090000" pitchFamily="2" charset="0"/>
              </a:rPr>
              <a:t>Final prototype</a:t>
            </a:r>
            <a:endParaRPr lang="en-US" sz="2800" dirty="0">
              <a:latin typeface="MV Boli" panose="02000500030200090000" pitchFamily="2" charset="0"/>
              <a:cs typeface="MV Boli" panose="02000500030200090000" pitchFamily="2" charset="0"/>
            </a:endParaRPr>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8092" y="3256075"/>
            <a:ext cx="1131408" cy="636417"/>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863" y="4225072"/>
            <a:ext cx="1084264" cy="534535"/>
          </a:xfrm>
          <a:prstGeom prst="rect">
            <a:avLst/>
          </a:prstGeom>
        </p:spPr>
      </p:pic>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128" y="3715803"/>
            <a:ext cx="541255" cy="304456"/>
          </a:xfrm>
          <a:prstGeom prst="rect">
            <a:avLst/>
          </a:prstGeom>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7024" y="4090537"/>
            <a:ext cx="553489" cy="272867"/>
          </a:xfrm>
          <a:prstGeom prst="rect">
            <a:avLst/>
          </a:prstGeom>
        </p:spPr>
      </p:pic>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397" y="4453937"/>
            <a:ext cx="873893" cy="491565"/>
          </a:xfrm>
          <a:prstGeom prst="rect">
            <a:avLst/>
          </a:prstGeom>
        </p:spPr>
      </p:pic>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5063" y="4788126"/>
            <a:ext cx="574312" cy="251259"/>
          </a:xfrm>
          <a:prstGeom prst="rect">
            <a:avLst/>
          </a:prstGeom>
        </p:spPr>
      </p:pic>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1308916">
            <a:off x="4539888" y="3459475"/>
            <a:ext cx="1214309" cy="229615"/>
          </a:xfrm>
          <a:prstGeom prst="rect">
            <a:avLst/>
          </a:prstGeom>
        </p:spPr>
      </p:pic>
      <p:pic>
        <p:nvPicPr>
          <p:cNvPr id="71" name="Picture 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75785" y="4317194"/>
            <a:ext cx="1117359" cy="390402"/>
          </a:xfrm>
          <a:prstGeom prst="rect">
            <a:avLst/>
          </a:prstGeom>
        </p:spPr>
      </p:pic>
      <p:pic>
        <p:nvPicPr>
          <p:cNvPr id="72" name="Picture 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8074" y="5241706"/>
            <a:ext cx="864190" cy="376221"/>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1397" y="5091593"/>
            <a:ext cx="908383" cy="621846"/>
          </a:xfrm>
          <a:prstGeom prst="rect">
            <a:avLst/>
          </a:prstGeom>
        </p:spPr>
      </p:pic>
      <p:pic>
        <p:nvPicPr>
          <p:cNvPr id="73" name="Picture 7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66066" y="4372603"/>
            <a:ext cx="573309" cy="392467"/>
          </a:xfrm>
          <a:prstGeom prst="rect">
            <a:avLst/>
          </a:prstGeom>
        </p:spPr>
      </p:pic>
      <p:sp>
        <p:nvSpPr>
          <p:cNvPr id="74" name="Title 1"/>
          <p:cNvSpPr>
            <a:spLocks noGrp="1"/>
          </p:cNvSpPr>
          <p:nvPr>
            <p:ph type="title"/>
          </p:nvPr>
        </p:nvSpPr>
        <p:spPr>
          <a:xfrm>
            <a:off x="838200" y="365125"/>
            <a:ext cx="10515600" cy="1325563"/>
          </a:xfrm>
        </p:spPr>
        <p:txBody>
          <a:bodyPr/>
          <a:lstStyle/>
          <a:p>
            <a:r>
              <a:rPr lang="en-US" dirty="0" smtClean="0"/>
              <a:t>View-design parallelism</a:t>
            </a:r>
            <a:endParaRPr lang="en-US" dirty="0"/>
          </a:p>
        </p:txBody>
      </p:sp>
    </p:spTree>
    <p:extLst>
      <p:ext uri="{BB962C8B-B14F-4D97-AF65-F5344CB8AC3E}">
        <p14:creationId xmlns:p14="http://schemas.microsoft.com/office/powerpoint/2010/main" val="3578197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31734" y="6324600"/>
            <a:ext cx="2743200" cy="365125"/>
          </a:xfrm>
        </p:spPr>
        <p:txBody>
          <a:bodyPr/>
          <a:lstStyle/>
          <a:p>
            <a:fld id="{2C9990ED-ECC6-4457-91E9-E068ADB5793D}" type="slidenum">
              <a:rPr lang="en-US" smtClean="0"/>
              <a:t>37</a:t>
            </a:fld>
            <a:endParaRPr lang="en-US" dirty="0"/>
          </a:p>
        </p:txBody>
      </p:sp>
      <p:sp>
        <p:nvSpPr>
          <p:cNvPr id="11" name="TextBox 10"/>
          <p:cNvSpPr txBox="1"/>
          <p:nvPr/>
        </p:nvSpPr>
        <p:spPr>
          <a:xfrm>
            <a:off x="599923"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12" name="TextBox 11"/>
          <p:cNvSpPr txBox="1"/>
          <p:nvPr/>
        </p:nvSpPr>
        <p:spPr>
          <a:xfrm>
            <a:off x="1561870" y="6055673"/>
            <a:ext cx="150139" cy="634052"/>
          </a:xfrm>
          <a:prstGeom prst="rect">
            <a:avLst/>
          </a:prstGeom>
          <a:noFill/>
        </p:spPr>
        <p:txBody>
          <a:bodyPr wrap="none" rtlCol="0">
            <a:spAutoFit/>
          </a:bodyPr>
          <a:lstStyle/>
          <a:p>
            <a:pPr algn="ctr"/>
            <a:endParaRPr lang="en-US" sz="2800" dirty="0"/>
          </a:p>
        </p:txBody>
      </p:sp>
      <p:sp>
        <p:nvSpPr>
          <p:cNvPr id="14" name="TextBox 13"/>
          <p:cNvSpPr txBox="1"/>
          <p:nvPr/>
        </p:nvSpPr>
        <p:spPr>
          <a:xfrm>
            <a:off x="2314813" y="6055673"/>
            <a:ext cx="150139" cy="634052"/>
          </a:xfrm>
          <a:prstGeom prst="rect">
            <a:avLst/>
          </a:prstGeom>
          <a:noFill/>
        </p:spPr>
        <p:txBody>
          <a:bodyPr wrap="none" rtlCol="0">
            <a:spAutoFit/>
          </a:bodyPr>
          <a:lstStyle/>
          <a:p>
            <a:pPr algn="ctr"/>
            <a:endParaRPr lang="en-US" sz="2800" dirty="0"/>
          </a:p>
        </p:txBody>
      </p:sp>
      <p:sp>
        <p:nvSpPr>
          <p:cNvPr id="17" name="TextBox 16"/>
          <p:cNvSpPr txBox="1"/>
          <p:nvPr/>
        </p:nvSpPr>
        <p:spPr>
          <a:xfrm>
            <a:off x="3629000" y="6055672"/>
            <a:ext cx="524504" cy="400110"/>
          </a:xfrm>
          <a:prstGeom prst="rect">
            <a:avLst/>
          </a:prstGeom>
          <a:noFill/>
        </p:spPr>
        <p:txBody>
          <a:bodyPr wrap="none" rtlCol="0">
            <a:spAutoFit/>
          </a:bodyPr>
          <a:lstStyle/>
          <a:p>
            <a:pPr algn="ctr"/>
            <a:r>
              <a:rPr lang="en-US" sz="2000" dirty="0" smtClean="0">
                <a:solidFill>
                  <a:sysClr val="windowText" lastClr="000000"/>
                </a:solidFill>
              </a:rPr>
              <a:t>Jan</a:t>
            </a:r>
            <a:endParaRPr lang="en-US" sz="1400" dirty="0">
              <a:solidFill>
                <a:sysClr val="windowText" lastClr="000000"/>
              </a:solidFill>
            </a:endParaRPr>
          </a:p>
        </p:txBody>
      </p:sp>
      <p:sp>
        <p:nvSpPr>
          <p:cNvPr id="22" name="TextBox 21"/>
          <p:cNvSpPr txBox="1"/>
          <p:nvPr/>
        </p:nvSpPr>
        <p:spPr>
          <a:xfrm>
            <a:off x="6574786" y="6055672"/>
            <a:ext cx="638380" cy="400110"/>
          </a:xfrm>
          <a:prstGeom prst="rect">
            <a:avLst/>
          </a:prstGeom>
          <a:noFill/>
        </p:spPr>
        <p:txBody>
          <a:bodyPr wrap="none" rtlCol="0">
            <a:spAutoFit/>
          </a:bodyPr>
          <a:lstStyle/>
          <a:p>
            <a:pPr algn="ctr"/>
            <a:r>
              <a:rPr lang="en-US" sz="2000" dirty="0" smtClean="0">
                <a:solidFill>
                  <a:sysClr val="windowText" lastClr="000000"/>
                </a:solidFill>
              </a:rPr>
              <a:t>May</a:t>
            </a:r>
            <a:endParaRPr lang="en-US" sz="2000" dirty="0">
              <a:solidFill>
                <a:sysClr val="windowText" lastClr="000000"/>
              </a:solidFill>
            </a:endParaRPr>
          </a:p>
        </p:txBody>
      </p:sp>
      <p:sp>
        <p:nvSpPr>
          <p:cNvPr id="28" name="TextBox 27"/>
          <p:cNvSpPr txBox="1"/>
          <p:nvPr/>
        </p:nvSpPr>
        <p:spPr>
          <a:xfrm>
            <a:off x="9607135" y="6055672"/>
            <a:ext cx="566181" cy="400110"/>
          </a:xfrm>
          <a:prstGeom prst="rect">
            <a:avLst/>
          </a:prstGeom>
          <a:noFill/>
        </p:spPr>
        <p:txBody>
          <a:bodyPr wrap="none" rtlCol="0">
            <a:spAutoFit/>
          </a:bodyPr>
          <a:lstStyle/>
          <a:p>
            <a:pPr algn="ctr"/>
            <a:r>
              <a:rPr lang="en-US" sz="2000" dirty="0" smtClean="0">
                <a:solidFill>
                  <a:sysClr val="windowText" lastClr="000000"/>
                </a:solidFill>
              </a:rPr>
              <a:t>Sep</a:t>
            </a:r>
            <a:endParaRPr lang="en-US" sz="2000" dirty="0">
              <a:solidFill>
                <a:sysClr val="windowText" lastClr="000000"/>
              </a:solidFill>
            </a:endParaRPr>
          </a:p>
        </p:txBody>
      </p:sp>
      <p:sp>
        <p:nvSpPr>
          <p:cNvPr id="32" name="Rectangle 31"/>
          <p:cNvSpPr/>
          <p:nvPr/>
        </p:nvSpPr>
        <p:spPr>
          <a:xfrm>
            <a:off x="274448" y="3138805"/>
            <a:ext cx="1436503" cy="265023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endParaRPr lang="en-US" dirty="0" smtClean="0"/>
          </a:p>
          <a:p>
            <a:pPr algn="ctr"/>
            <a:endParaRPr lang="en-US" dirty="0"/>
          </a:p>
        </p:txBody>
      </p:sp>
      <p:cxnSp>
        <p:nvCxnSpPr>
          <p:cNvPr id="10" name="Straight Connector 9"/>
          <p:cNvCxnSpPr/>
          <p:nvPr/>
        </p:nvCxnSpPr>
        <p:spPr>
          <a:xfrm>
            <a:off x="89376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3693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89881"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3830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9124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3966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92608"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1410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93975"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9273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3590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388852"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3727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89021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638636"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391579" y="5824820"/>
            <a:ext cx="0" cy="23085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0585" y="5917159"/>
            <a:ext cx="11890829" cy="0"/>
          </a:xfrm>
          <a:prstGeom prst="straightConnector1">
            <a:avLst/>
          </a:prstGeom>
          <a:ln w="57150">
            <a:solidFill>
              <a:schemeClr val="bg2">
                <a:lumMod val="50000"/>
              </a:schemeClr>
            </a:solidFill>
            <a:tailEnd type="arrow"/>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236459" y="2477072"/>
            <a:ext cx="3591048" cy="523220"/>
          </a:xfrm>
          <a:prstGeom prst="rect">
            <a:avLst/>
          </a:prstGeom>
          <a:solidFill>
            <a:schemeClr val="bg1"/>
          </a:solidFill>
          <a:ln>
            <a:solidFill>
              <a:schemeClr val="bg1"/>
            </a:solidFill>
          </a:ln>
        </p:spPr>
        <p:txBody>
          <a:bodyPr wrap="none" rtlCol="0">
            <a:spAutoFit/>
          </a:bodyPr>
          <a:lstStyle/>
          <a:p>
            <a:r>
              <a:rPr lang="en-US" sz="2800" dirty="0" smtClean="0">
                <a:latin typeface="MV Boli" panose="02000500030200090000" pitchFamily="2" charset="0"/>
                <a:ea typeface="Cambria Math" panose="02040503050406030204" pitchFamily="18" charset="0"/>
                <a:cs typeface="MV Boli" panose="02000500030200090000" pitchFamily="2" charset="0"/>
              </a:rPr>
              <a:t>Initial understanding</a:t>
            </a:r>
            <a:endParaRPr lang="en-US" sz="2800" dirty="0">
              <a:latin typeface="MV Boli" panose="02000500030200090000" pitchFamily="2" charset="0"/>
              <a:ea typeface="Cambria Math" panose="02040503050406030204" pitchFamily="18" charset="0"/>
              <a:cs typeface="MV Boli" panose="02000500030200090000" pitchFamily="2" charset="0"/>
            </a:endParaRPr>
          </a:p>
        </p:txBody>
      </p:sp>
      <p:cxnSp>
        <p:nvCxnSpPr>
          <p:cNvPr id="42" name="Straight Connector 41"/>
          <p:cNvCxnSpPr/>
          <p:nvPr/>
        </p:nvCxnSpPr>
        <p:spPr>
          <a:xfrm>
            <a:off x="838200" y="2946628"/>
            <a:ext cx="0" cy="1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809849" y="3139077"/>
            <a:ext cx="6084417"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Shotline view</a:t>
            </a:r>
            <a:endParaRPr lang="en-US" sz="3200" dirty="0">
              <a:solidFill>
                <a:schemeClr val="tx1"/>
              </a:solidFill>
            </a:endParaRPr>
          </a:p>
        </p:txBody>
      </p:sp>
      <p:sp>
        <p:nvSpPr>
          <p:cNvPr id="53" name="Rectangle 52"/>
          <p:cNvSpPr/>
          <p:nvPr/>
        </p:nvSpPr>
        <p:spPr>
          <a:xfrm>
            <a:off x="3064482" y="4051683"/>
            <a:ext cx="4759019"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System view</a:t>
            </a:r>
          </a:p>
        </p:txBody>
      </p:sp>
      <p:sp>
        <p:nvSpPr>
          <p:cNvPr id="59" name="Rectangle 58"/>
          <p:cNvSpPr/>
          <p:nvPr/>
        </p:nvSpPr>
        <p:spPr>
          <a:xfrm>
            <a:off x="8113938" y="3612819"/>
            <a:ext cx="1035591"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smtClean="0">
              <a:solidFill>
                <a:schemeClr val="tx1"/>
              </a:solidFill>
            </a:endParaRPr>
          </a:p>
        </p:txBody>
      </p:sp>
      <p:cxnSp>
        <p:nvCxnSpPr>
          <p:cNvPr id="61" name="Straight Connector 60"/>
          <p:cNvCxnSpPr>
            <a:stCxn id="53" idx="3"/>
            <a:endCxn id="59" idx="1"/>
          </p:cNvCxnSpPr>
          <p:nvPr/>
        </p:nvCxnSpPr>
        <p:spPr>
          <a:xfrm flipV="1">
            <a:off x="7823501" y="4024299"/>
            <a:ext cx="290437" cy="4388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0" idx="3"/>
            <a:endCxn id="59" idx="1"/>
          </p:cNvCxnSpPr>
          <p:nvPr/>
        </p:nvCxnSpPr>
        <p:spPr>
          <a:xfrm>
            <a:off x="7894266" y="3550557"/>
            <a:ext cx="219672" cy="473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818236" y="2361853"/>
            <a:ext cx="3605474" cy="523220"/>
          </a:xfrm>
          <a:prstGeom prst="rect">
            <a:avLst/>
          </a:prstGeom>
          <a:solidFill>
            <a:schemeClr val="bg1"/>
          </a:solidFill>
        </p:spPr>
        <p:txBody>
          <a:bodyPr wrap="none" rtlCol="0">
            <a:spAutoFit/>
          </a:bodyPr>
          <a:lstStyle/>
          <a:p>
            <a:r>
              <a:rPr lang="en-US" sz="2800" dirty="0" smtClean="0">
                <a:latin typeface="MV Boli" panose="02000500030200090000" pitchFamily="2" charset="0"/>
                <a:cs typeface="MV Boli" panose="02000500030200090000" pitchFamily="2" charset="0"/>
              </a:rPr>
              <a:t>Two view prototype</a:t>
            </a:r>
            <a:endParaRPr lang="en-US" sz="2800" dirty="0">
              <a:latin typeface="MV Boli" panose="02000500030200090000" pitchFamily="2" charset="0"/>
              <a:cs typeface="MV Boli" panose="02000500030200090000" pitchFamily="2" charset="0"/>
            </a:endParaRPr>
          </a:p>
        </p:txBody>
      </p:sp>
      <p:cxnSp>
        <p:nvCxnSpPr>
          <p:cNvPr id="65" name="Straight Connector 64"/>
          <p:cNvCxnSpPr>
            <a:stCxn id="64" idx="2"/>
            <a:endCxn id="59" idx="0"/>
          </p:cNvCxnSpPr>
          <p:nvPr/>
        </p:nvCxnSpPr>
        <p:spPr>
          <a:xfrm>
            <a:off x="8620973" y="2885073"/>
            <a:ext cx="10761" cy="727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4413673" y="4966082"/>
            <a:ext cx="4761956"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rPr>
              <a:t>Geometry view</a:t>
            </a:r>
            <a:endParaRPr lang="en-US" sz="3200" dirty="0">
              <a:solidFill>
                <a:schemeClr val="tx1"/>
              </a:solidFill>
            </a:endParaRPr>
          </a:p>
        </p:txBody>
      </p:sp>
      <p:sp>
        <p:nvSpPr>
          <p:cNvPr id="77" name="Rectangle 76"/>
          <p:cNvSpPr/>
          <p:nvPr/>
        </p:nvSpPr>
        <p:spPr>
          <a:xfrm>
            <a:off x="9347326" y="4268157"/>
            <a:ext cx="1708153" cy="822960"/>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smtClean="0">
              <a:solidFill>
                <a:schemeClr val="tx1"/>
              </a:solidFill>
            </a:endParaRPr>
          </a:p>
        </p:txBody>
      </p:sp>
      <p:cxnSp>
        <p:nvCxnSpPr>
          <p:cNvPr id="78" name="Straight Connector 77"/>
          <p:cNvCxnSpPr>
            <a:stCxn id="68" idx="3"/>
          </p:cNvCxnSpPr>
          <p:nvPr/>
        </p:nvCxnSpPr>
        <p:spPr>
          <a:xfrm flipV="1">
            <a:off x="9175629" y="4679638"/>
            <a:ext cx="171697" cy="697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59" idx="3"/>
            <a:endCxn id="77" idx="1"/>
          </p:cNvCxnSpPr>
          <p:nvPr/>
        </p:nvCxnSpPr>
        <p:spPr>
          <a:xfrm>
            <a:off x="9149529" y="4024299"/>
            <a:ext cx="197797" cy="655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0098004" y="3680331"/>
            <a:ext cx="1" cy="587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9175629" y="3134360"/>
            <a:ext cx="2792752" cy="523220"/>
          </a:xfrm>
          <a:prstGeom prst="rect">
            <a:avLst/>
          </a:prstGeom>
          <a:solidFill>
            <a:schemeClr val="bg1"/>
          </a:solidFill>
        </p:spPr>
        <p:txBody>
          <a:bodyPr wrap="none" rtlCol="0">
            <a:spAutoFit/>
          </a:bodyPr>
          <a:lstStyle/>
          <a:p>
            <a:r>
              <a:rPr lang="en-US" sz="2800" dirty="0" smtClean="0">
                <a:latin typeface="MV Boli" panose="02000500030200090000" pitchFamily="2" charset="0"/>
                <a:cs typeface="MV Boli" panose="02000500030200090000" pitchFamily="2" charset="0"/>
              </a:rPr>
              <a:t>Final prototype</a:t>
            </a:r>
            <a:endParaRPr lang="en-US" sz="2800" dirty="0">
              <a:latin typeface="MV Boli" panose="02000500030200090000" pitchFamily="2" charset="0"/>
              <a:cs typeface="MV Boli" panose="02000500030200090000" pitchFamily="2" charset="0"/>
            </a:endParaRPr>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8092" y="3256075"/>
            <a:ext cx="1131408" cy="636417"/>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863" y="4225072"/>
            <a:ext cx="1084264" cy="534535"/>
          </a:xfrm>
          <a:prstGeom prst="rect">
            <a:avLst/>
          </a:prstGeom>
        </p:spPr>
      </p:pic>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128" y="3715803"/>
            <a:ext cx="541255" cy="304456"/>
          </a:xfrm>
          <a:prstGeom prst="rect">
            <a:avLst/>
          </a:prstGeom>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7024" y="4090537"/>
            <a:ext cx="553489" cy="272867"/>
          </a:xfrm>
          <a:prstGeom prst="rect">
            <a:avLst/>
          </a:prstGeom>
        </p:spPr>
      </p:pic>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397" y="4453937"/>
            <a:ext cx="873893" cy="491565"/>
          </a:xfrm>
          <a:prstGeom prst="rect">
            <a:avLst/>
          </a:prstGeom>
        </p:spPr>
      </p:pic>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5063" y="4788126"/>
            <a:ext cx="574312" cy="251259"/>
          </a:xfrm>
          <a:prstGeom prst="rect">
            <a:avLst/>
          </a:prstGeom>
        </p:spPr>
      </p:pic>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1308916">
            <a:off x="4539888" y="3459475"/>
            <a:ext cx="1214309" cy="229615"/>
          </a:xfrm>
          <a:prstGeom prst="rect">
            <a:avLst/>
          </a:prstGeom>
        </p:spPr>
      </p:pic>
      <p:pic>
        <p:nvPicPr>
          <p:cNvPr id="71" name="Picture 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75785" y="4317194"/>
            <a:ext cx="1117359" cy="390402"/>
          </a:xfrm>
          <a:prstGeom prst="rect">
            <a:avLst/>
          </a:prstGeom>
        </p:spPr>
      </p:pic>
      <p:pic>
        <p:nvPicPr>
          <p:cNvPr id="72" name="Picture 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8074" y="5241706"/>
            <a:ext cx="864190" cy="376221"/>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1397" y="5091593"/>
            <a:ext cx="908383" cy="621846"/>
          </a:xfrm>
          <a:prstGeom prst="rect">
            <a:avLst/>
          </a:prstGeom>
        </p:spPr>
      </p:pic>
      <p:pic>
        <p:nvPicPr>
          <p:cNvPr id="73" name="Picture 7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66066" y="4372603"/>
            <a:ext cx="573309" cy="392467"/>
          </a:xfrm>
          <a:prstGeom prst="rect">
            <a:avLst/>
          </a:prstGeom>
        </p:spPr>
      </p:pic>
      <p:sp>
        <p:nvSpPr>
          <p:cNvPr id="57" name="Rectangle 56"/>
          <p:cNvSpPr/>
          <p:nvPr/>
        </p:nvSpPr>
        <p:spPr>
          <a:xfrm>
            <a:off x="0" y="0"/>
            <a:ext cx="12192000" cy="6857999"/>
          </a:xfrm>
          <a:prstGeom prst="rect">
            <a:avLst/>
          </a:prstGeom>
          <a:solidFill>
            <a:schemeClr val="bg1">
              <a:lumMod val="95000"/>
              <a:alpha val="71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Content Placeholder 2"/>
          <p:cNvSpPr>
            <a:spLocks noGrp="1"/>
          </p:cNvSpPr>
          <p:nvPr>
            <p:ph idx="1"/>
          </p:nvPr>
        </p:nvSpPr>
        <p:spPr>
          <a:xfrm>
            <a:off x="3822057" y="2287999"/>
            <a:ext cx="4798916" cy="2103268"/>
          </a:xfrm>
          <a:solidFill>
            <a:schemeClr val="bg2"/>
          </a:solidFill>
          <a:ln w="28575">
            <a:solidFill>
              <a:schemeClr val="tx1"/>
            </a:solidFill>
          </a:ln>
          <a:effectLst>
            <a:outerShdw blurRad="50800" dist="38100" dir="2700000" algn="tl" rotWithShape="0">
              <a:prstClr val="black">
                <a:alpha val="40000"/>
              </a:prstClr>
            </a:outerShdw>
          </a:effectLst>
        </p:spPr>
        <p:txBody>
          <a:bodyPr>
            <a:normAutofit fontScale="92500" lnSpcReduction="10000"/>
          </a:bodyPr>
          <a:lstStyle/>
          <a:p>
            <a:pPr marL="0" indent="0">
              <a:buNone/>
            </a:pPr>
            <a:r>
              <a:rPr lang="en-US" dirty="0" smtClean="0"/>
              <a:t>Build linked views in order of:</a:t>
            </a:r>
          </a:p>
          <a:p>
            <a:pPr lvl="1"/>
            <a:r>
              <a:rPr lang="en-US" dirty="0" smtClean="0"/>
              <a:t>Availability</a:t>
            </a:r>
          </a:p>
          <a:p>
            <a:pPr lvl="1"/>
            <a:r>
              <a:rPr lang="en-US" dirty="0" smtClean="0"/>
              <a:t>Usefulness</a:t>
            </a:r>
          </a:p>
          <a:p>
            <a:pPr lvl="1"/>
            <a:r>
              <a:rPr lang="en-US" dirty="0" smtClean="0"/>
              <a:t>Impact </a:t>
            </a:r>
          </a:p>
          <a:p>
            <a:pPr lvl="1"/>
            <a:r>
              <a:rPr lang="en-US" dirty="0" smtClean="0"/>
              <a:t>Time</a:t>
            </a:r>
          </a:p>
          <a:p>
            <a:endParaRPr lang="en-US" dirty="0"/>
          </a:p>
        </p:txBody>
      </p:sp>
      <p:sp>
        <p:nvSpPr>
          <p:cNvPr id="74" name="Title 1"/>
          <p:cNvSpPr>
            <a:spLocks noGrp="1"/>
          </p:cNvSpPr>
          <p:nvPr>
            <p:ph type="title"/>
          </p:nvPr>
        </p:nvSpPr>
        <p:spPr>
          <a:xfrm>
            <a:off x="838200" y="365125"/>
            <a:ext cx="10515600" cy="1325563"/>
          </a:xfrm>
        </p:spPr>
        <p:txBody>
          <a:bodyPr/>
          <a:lstStyle/>
          <a:p>
            <a:r>
              <a:rPr lang="en-US" dirty="0" smtClean="0"/>
              <a:t>View-design parallelism</a:t>
            </a:r>
            <a:endParaRPr lang="en-US" dirty="0"/>
          </a:p>
        </p:txBody>
      </p:sp>
    </p:spTree>
    <p:extLst>
      <p:ext uri="{BB962C8B-B14F-4D97-AF65-F5344CB8AC3E}">
        <p14:creationId xmlns:p14="http://schemas.microsoft.com/office/powerpoint/2010/main" val="12171952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7" name="Slide Number Placeholder 6"/>
          <p:cNvSpPr>
            <a:spLocks noGrp="1"/>
          </p:cNvSpPr>
          <p:nvPr>
            <p:ph type="sldNum" sz="quarter" idx="12"/>
          </p:nvPr>
        </p:nvSpPr>
        <p:spPr/>
        <p:txBody>
          <a:bodyPr/>
          <a:lstStyle/>
          <a:p>
            <a:fld id="{2C9990ED-ECC6-4457-91E9-E068ADB5793D}" type="slidenum">
              <a:rPr lang="en-US" smtClean="0"/>
              <a:t>38</a:t>
            </a:fld>
            <a:endParaRPr lang="en-US"/>
          </a:p>
        </p:txBody>
      </p:sp>
      <p:sp>
        <p:nvSpPr>
          <p:cNvPr id="9" name="Content Placeholder 2"/>
          <p:cNvSpPr>
            <a:spLocks noGrp="1"/>
          </p:cNvSpPr>
          <p:nvPr>
            <p:ph idx="1"/>
          </p:nvPr>
        </p:nvSpPr>
        <p:spPr/>
        <p:txBody>
          <a:bodyPr>
            <a:noAutofit/>
          </a:bodyPr>
          <a:lstStyle/>
          <a:p>
            <a:r>
              <a:rPr lang="en-US" dirty="0" smtClean="0"/>
              <a:t>Data abstraction and task analysis for vulnerability analysis</a:t>
            </a:r>
          </a:p>
          <a:p>
            <a:r>
              <a:rPr lang="en-US" dirty="0" smtClean="0"/>
              <a:t>Shotviewer, a </a:t>
            </a:r>
            <a:r>
              <a:rPr lang="en-US" dirty="0"/>
              <a:t>p</a:t>
            </a:r>
            <a:r>
              <a:rPr lang="en-US" dirty="0" smtClean="0"/>
              <a:t>rototype visualization tool</a:t>
            </a:r>
          </a:p>
          <a:p>
            <a:r>
              <a:rPr lang="en-US" dirty="0" smtClean="0"/>
              <a:t>Strategy of view-design parallelism for multityped data</a:t>
            </a:r>
          </a:p>
          <a:p>
            <a:r>
              <a:rPr lang="en-US" dirty="0" smtClean="0"/>
              <a:t>Recommendations for working with large organizations</a:t>
            </a:r>
            <a:endParaRPr lang="en-US" dirty="0"/>
          </a:p>
        </p:txBody>
      </p:sp>
    </p:spTree>
    <p:extLst>
      <p:ext uri="{BB962C8B-B14F-4D97-AF65-F5344CB8AC3E}">
        <p14:creationId xmlns:p14="http://schemas.microsoft.com/office/powerpoint/2010/main" val="28678887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4135" y="2231354"/>
            <a:ext cx="11305309" cy="842963"/>
          </a:xfrm>
        </p:spPr>
        <p:txBody>
          <a:bodyPr>
            <a:noAutofit/>
          </a:bodyPr>
          <a:lstStyle/>
          <a:p>
            <a:pPr algn="l"/>
            <a:r>
              <a:rPr lang="en-US" sz="5400" dirty="0" smtClean="0">
                <a:solidFill>
                  <a:schemeClr val="tx1"/>
                </a:solidFill>
                <a:latin typeface="Cambria" panose="02040503050406030204" pitchFamily="18" charset="0"/>
              </a:rPr>
              <a:t>A Shot at Visual Vulnerability Analysis</a:t>
            </a:r>
            <a:endParaRPr lang="en-US" sz="5400" dirty="0">
              <a:solidFill>
                <a:schemeClr val="tx1"/>
              </a:solidFill>
              <a:latin typeface="Cambria" panose="02040503050406030204" pitchFamily="18" charset="0"/>
            </a:endParaRPr>
          </a:p>
        </p:txBody>
      </p:sp>
      <p:sp>
        <p:nvSpPr>
          <p:cNvPr id="3" name="Subtitle 2"/>
          <p:cNvSpPr>
            <a:spLocks noGrp="1"/>
          </p:cNvSpPr>
          <p:nvPr>
            <p:ph type="subTitle" idx="1"/>
          </p:nvPr>
        </p:nvSpPr>
        <p:spPr>
          <a:xfrm>
            <a:off x="154135" y="3074317"/>
            <a:ext cx="9923315" cy="929647"/>
          </a:xfrm>
        </p:spPr>
        <p:txBody>
          <a:bodyPr>
            <a:noAutofit/>
          </a:bodyPr>
          <a:lstStyle/>
          <a:p>
            <a:pPr algn="l"/>
            <a:r>
              <a:rPr lang="en-US" sz="2800" dirty="0" smtClean="0">
                <a:solidFill>
                  <a:schemeClr val="tx1"/>
                </a:solidFill>
              </a:rPr>
              <a:t>http://www.ethankerzner.com/projects/shotviewer</a:t>
            </a:r>
          </a:p>
          <a:p>
            <a:pPr algn="l"/>
            <a:r>
              <a:rPr lang="en-US" sz="2800" dirty="0" smtClean="0">
                <a:solidFill>
                  <a:schemeClr val="tx1"/>
                </a:solidFill>
              </a:rPr>
              <a:t>kerzner@sci.utah.edu</a:t>
            </a:r>
            <a:endParaRPr lang="en-US" sz="3200" dirty="0">
              <a:solidFill>
                <a:schemeClr val="tx1"/>
              </a:solidFill>
            </a:endParaRPr>
          </a:p>
        </p:txBody>
      </p:sp>
      <p:sp>
        <p:nvSpPr>
          <p:cNvPr id="11" name="Rectangle 10"/>
          <p:cNvSpPr/>
          <p:nvPr/>
        </p:nvSpPr>
        <p:spPr>
          <a:xfrm>
            <a:off x="7994071" y="5999016"/>
            <a:ext cx="4156364" cy="803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a:blip r:embed="rId3"/>
          <a:stretch>
            <a:fillRect/>
          </a:stretch>
        </p:blipFill>
        <p:spPr>
          <a:xfrm>
            <a:off x="8846106" y="6163424"/>
            <a:ext cx="1653388" cy="694576"/>
          </a:xfrm>
          <a:prstGeom prst="rect">
            <a:avLst/>
          </a:prstGeom>
        </p:spPr>
      </p:pic>
      <p:pic>
        <p:nvPicPr>
          <p:cNvPr id="13" name="Picture 12"/>
          <p:cNvPicPr>
            <a:picLocks noChangeAspect="1"/>
          </p:cNvPicPr>
          <p:nvPr/>
        </p:nvPicPr>
        <p:blipFill>
          <a:blip r:embed="rId4"/>
          <a:stretch>
            <a:fillRect/>
          </a:stretch>
        </p:blipFill>
        <p:spPr>
          <a:xfrm flipH="1">
            <a:off x="8152938" y="6189360"/>
            <a:ext cx="693168" cy="668640"/>
          </a:xfrm>
          <a:prstGeom prst="rect">
            <a:avLst/>
          </a:prstGeom>
        </p:spPr>
      </p:pic>
      <p:pic>
        <p:nvPicPr>
          <p:cNvPr id="14" name="Picture 12" descr="http://www.icb.ucsb.edu/sites/www.icb.ucsb.edu/files/images/collaborations/ARL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82429" y="6204102"/>
            <a:ext cx="1662318" cy="61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491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C9990ED-ECC6-4457-91E9-E068ADB5793D}" type="slidenum">
              <a:rPr lang="en-US" smtClean="0"/>
              <a:t>4</a:t>
            </a:fld>
            <a:endParaRPr lang="en-US" dirty="0"/>
          </a:p>
        </p:txBody>
      </p:sp>
      <p:pic>
        <p:nvPicPr>
          <p:cNvPr id="6" name="Picture 5"/>
          <p:cNvPicPr>
            <a:picLocks noChangeAspect="1"/>
          </p:cNvPicPr>
          <p:nvPr/>
        </p:nvPicPr>
        <p:blipFill>
          <a:blip r:embed="rId3"/>
          <a:stretch>
            <a:fillRect/>
          </a:stretch>
        </p:blipFill>
        <p:spPr>
          <a:xfrm>
            <a:off x="2641111" y="1442079"/>
            <a:ext cx="7856328" cy="4914271"/>
          </a:xfrm>
          <a:prstGeom prst="rect">
            <a:avLst/>
          </a:prstGeom>
          <a:blipFill dpi="0" rotWithShape="1">
            <a:blip r:embed="rId4">
              <a:alphaModFix amt="36000"/>
            </a:blip>
            <a:srcRect/>
            <a:tile tx="0" ty="0" sx="100000" sy="100000" flip="none" algn="tl"/>
          </a:blipFill>
        </p:spPr>
      </p:pic>
      <p:cxnSp>
        <p:nvCxnSpPr>
          <p:cNvPr id="46" name="Straight Arrow Connector 45"/>
          <p:cNvCxnSpPr>
            <a:stCxn id="45" idx="1"/>
          </p:cNvCxnSpPr>
          <p:nvPr/>
        </p:nvCxnSpPr>
        <p:spPr>
          <a:xfrm flipV="1">
            <a:off x="2717679" y="4455108"/>
            <a:ext cx="3664087" cy="295588"/>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9750241" y="3949798"/>
            <a:ext cx="1784675" cy="135749"/>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004364" y="4085547"/>
            <a:ext cx="3745877" cy="408125"/>
          </a:xfrm>
          <a:prstGeom prst="straightConnector1">
            <a:avLst/>
          </a:prstGeom>
          <a:ln w="76200">
            <a:solidFill>
              <a:srgbClr val="FF0000">
                <a:alpha val="26000"/>
              </a:srgb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5"/>
          <a:srcRect l="5908" t="17486" r="3848" b="18556"/>
          <a:stretch/>
        </p:blipFill>
        <p:spPr>
          <a:xfrm rot="21253157" flipH="1">
            <a:off x="166538" y="4423313"/>
            <a:ext cx="2557644" cy="912376"/>
          </a:xfrm>
          <a:prstGeom prst="rect">
            <a:avLst/>
          </a:prstGeom>
        </p:spPr>
      </p:pic>
      <p:sp>
        <p:nvSpPr>
          <p:cNvPr id="31" name="TextBox 30"/>
          <p:cNvSpPr txBox="1"/>
          <p:nvPr/>
        </p:nvSpPr>
        <p:spPr>
          <a:xfrm>
            <a:off x="127093" y="5462174"/>
            <a:ext cx="3374642" cy="1077218"/>
          </a:xfrm>
          <a:prstGeom prst="rect">
            <a:avLst/>
          </a:prstGeom>
          <a:noFill/>
        </p:spPr>
        <p:txBody>
          <a:bodyPr wrap="none" rtlCol="0">
            <a:spAutoFit/>
          </a:bodyPr>
          <a:lstStyle/>
          <a:p>
            <a:r>
              <a:rPr lang="en-US" sz="3200" dirty="0">
                <a:latin typeface="MV Boli" panose="02000500030200090000" pitchFamily="2" charset="0"/>
                <a:cs typeface="MV Boli" panose="02000500030200090000" pitchFamily="2" charset="0"/>
              </a:rPr>
              <a:t>Physically-based </a:t>
            </a:r>
            <a:endParaRPr lang="en-US" sz="3200" dirty="0" smtClean="0">
              <a:latin typeface="MV Boli" panose="02000500030200090000" pitchFamily="2" charset="0"/>
              <a:cs typeface="MV Boli" panose="02000500030200090000" pitchFamily="2" charset="0"/>
            </a:endParaRPr>
          </a:p>
          <a:p>
            <a:r>
              <a:rPr lang="en-US" sz="3200" dirty="0" smtClean="0">
                <a:latin typeface="MV Boli" panose="02000500030200090000" pitchFamily="2" charset="0"/>
                <a:cs typeface="MV Boli" panose="02000500030200090000" pitchFamily="2" charset="0"/>
              </a:rPr>
              <a:t>simulations</a:t>
            </a:r>
            <a:endParaRPr lang="en-US" sz="3200" dirty="0">
              <a:latin typeface="MV Boli" panose="02000500030200090000" pitchFamily="2" charset="0"/>
              <a:cs typeface="MV Boli" panose="02000500030200090000" pitchFamily="2" charset="0"/>
            </a:endParaRPr>
          </a:p>
        </p:txBody>
      </p:sp>
      <p:sp>
        <p:nvSpPr>
          <p:cNvPr id="32" name="TextBox 31"/>
          <p:cNvSpPr txBox="1"/>
          <p:nvPr/>
        </p:nvSpPr>
        <p:spPr>
          <a:xfrm>
            <a:off x="2495318" y="1550971"/>
            <a:ext cx="2722220" cy="584775"/>
          </a:xfrm>
          <a:prstGeom prst="rect">
            <a:avLst/>
          </a:prstGeom>
          <a:noFill/>
        </p:spPr>
        <p:txBody>
          <a:bodyPr wrap="none" rtlCol="0">
            <a:spAutoFit/>
          </a:bodyPr>
          <a:lstStyle/>
          <a:p>
            <a:r>
              <a:rPr lang="en-US" sz="3200" dirty="0" smtClean="0">
                <a:latin typeface="MV Boli" panose="02000500030200090000" pitchFamily="2" charset="0"/>
                <a:cs typeface="MV Boli" panose="02000500030200090000" pitchFamily="2" charset="0"/>
              </a:rPr>
              <a:t>3D geometry</a:t>
            </a:r>
            <a:endParaRPr lang="en-US" sz="3200" dirty="0">
              <a:latin typeface="MV Boli" panose="02000500030200090000" pitchFamily="2" charset="0"/>
              <a:cs typeface="MV Boli" panose="02000500030200090000" pitchFamily="2" charset="0"/>
            </a:endParaRPr>
          </a:p>
        </p:txBody>
      </p:sp>
      <p:grpSp>
        <p:nvGrpSpPr>
          <p:cNvPr id="33" name="Group 32"/>
          <p:cNvGrpSpPr/>
          <p:nvPr/>
        </p:nvGrpSpPr>
        <p:grpSpPr>
          <a:xfrm>
            <a:off x="6569275" y="210801"/>
            <a:ext cx="5589050" cy="2417263"/>
            <a:chOff x="6338910" y="1084322"/>
            <a:chExt cx="5600035" cy="2417263"/>
          </a:xfrm>
        </p:grpSpPr>
        <p:sp>
          <p:nvSpPr>
            <p:cNvPr id="35" name="Rectangle 34"/>
            <p:cNvSpPr/>
            <p:nvPr/>
          </p:nvSpPr>
          <p:spPr>
            <a:xfrm>
              <a:off x="6338910" y="1084322"/>
              <a:ext cx="5600035" cy="2417263"/>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390306" y="2341112"/>
              <a:ext cx="1204280" cy="461665"/>
            </a:xfrm>
            <a:prstGeom prst="rect">
              <a:avLst/>
            </a:prstGeom>
            <a:noFill/>
          </p:spPr>
          <p:txBody>
            <a:bodyPr wrap="square" rtlCol="0">
              <a:spAutoFit/>
            </a:bodyPr>
            <a:lstStyle/>
            <a:p>
              <a:r>
                <a:rPr lang="en-US" sz="2400" dirty="0"/>
                <a:t>m</a:t>
              </a:r>
              <a:r>
                <a:rPr lang="en-US" sz="2400" dirty="0" smtClean="0"/>
                <a:t>obility</a:t>
              </a:r>
              <a:endParaRPr lang="en-US" sz="2400" dirty="0"/>
            </a:p>
          </p:txBody>
        </p:sp>
        <p:sp>
          <p:nvSpPr>
            <p:cNvPr id="37" name="TextBox 36"/>
            <p:cNvSpPr txBox="1"/>
            <p:nvPr/>
          </p:nvSpPr>
          <p:spPr>
            <a:xfrm>
              <a:off x="7972895" y="1544430"/>
              <a:ext cx="2055026" cy="461665"/>
            </a:xfrm>
            <a:prstGeom prst="rect">
              <a:avLst/>
            </a:prstGeom>
            <a:noFill/>
          </p:spPr>
          <p:txBody>
            <a:bodyPr wrap="square" rtlCol="0">
              <a:spAutoFit/>
            </a:bodyPr>
            <a:lstStyle/>
            <a:p>
              <a:r>
                <a:rPr lang="en-US" sz="2400" dirty="0" err="1"/>
                <a:t>e</a:t>
              </a:r>
              <a:r>
                <a:rPr lang="en-US" sz="2400" dirty="0" err="1" smtClean="0"/>
                <a:t>ngine_system</a:t>
              </a:r>
              <a:endParaRPr lang="en-US" sz="2400" dirty="0"/>
            </a:p>
          </p:txBody>
        </p:sp>
        <p:sp>
          <p:nvSpPr>
            <p:cNvPr id="38" name="TextBox 37"/>
            <p:cNvSpPr txBox="1"/>
            <p:nvPr/>
          </p:nvSpPr>
          <p:spPr>
            <a:xfrm>
              <a:off x="7972894" y="2331039"/>
              <a:ext cx="2945768" cy="461665"/>
            </a:xfrm>
            <a:prstGeom prst="rect">
              <a:avLst/>
            </a:prstGeom>
            <a:noFill/>
          </p:spPr>
          <p:txBody>
            <a:bodyPr wrap="square" rtlCol="0">
              <a:spAutoFit/>
            </a:bodyPr>
            <a:lstStyle/>
            <a:p>
              <a:r>
                <a:rPr lang="en-US" sz="2400" dirty="0" err="1"/>
                <a:t>t</a:t>
              </a:r>
              <a:r>
                <a:rPr lang="en-US" sz="2400" dirty="0" err="1" smtClean="0"/>
                <a:t>ransmission_system</a:t>
              </a:r>
              <a:endParaRPr lang="en-US" sz="2400" dirty="0"/>
            </a:p>
          </p:txBody>
        </p:sp>
        <p:sp useBgFill="1">
          <p:nvSpPr>
            <p:cNvPr id="39" name="TextBox 38"/>
            <p:cNvSpPr txBox="1"/>
            <p:nvPr/>
          </p:nvSpPr>
          <p:spPr>
            <a:xfrm>
              <a:off x="10386857" y="1122422"/>
              <a:ext cx="892338" cy="461665"/>
            </a:xfrm>
            <a:prstGeom prst="rect">
              <a:avLst/>
            </a:prstGeom>
          </p:spPr>
          <p:txBody>
            <a:bodyPr wrap="square" rtlCol="0">
              <a:spAutoFit/>
            </a:bodyPr>
            <a:lstStyle/>
            <a:p>
              <a:r>
                <a:rPr lang="en-US" sz="2400" dirty="0" smtClean="0"/>
                <a:t>valve</a:t>
              </a:r>
              <a:endParaRPr lang="en-US" sz="2400" dirty="0"/>
            </a:p>
          </p:txBody>
        </p:sp>
        <p:sp>
          <p:nvSpPr>
            <p:cNvPr id="40" name="TextBox 39"/>
            <p:cNvSpPr txBox="1"/>
            <p:nvPr/>
          </p:nvSpPr>
          <p:spPr>
            <a:xfrm>
              <a:off x="10333517" y="1551815"/>
              <a:ext cx="1605428" cy="461665"/>
            </a:xfrm>
            <a:prstGeom prst="rect">
              <a:avLst/>
            </a:prstGeom>
            <a:noFill/>
          </p:spPr>
          <p:txBody>
            <a:bodyPr wrap="square" rtlCol="0">
              <a:spAutoFit/>
            </a:bodyPr>
            <a:lstStyle/>
            <a:p>
              <a:r>
                <a:rPr lang="en-US" sz="2400" dirty="0" err="1" smtClean="0"/>
                <a:t>spark_plug</a:t>
              </a:r>
              <a:endParaRPr lang="en-US" sz="2400" dirty="0"/>
            </a:p>
          </p:txBody>
        </p:sp>
        <p:sp>
          <p:nvSpPr>
            <p:cNvPr id="41" name="TextBox 40"/>
            <p:cNvSpPr txBox="1"/>
            <p:nvPr/>
          </p:nvSpPr>
          <p:spPr>
            <a:xfrm>
              <a:off x="11353800" y="2314829"/>
              <a:ext cx="410922" cy="461665"/>
            </a:xfrm>
            <a:prstGeom prst="rect">
              <a:avLst/>
            </a:prstGeom>
            <a:noFill/>
          </p:spPr>
          <p:txBody>
            <a:bodyPr wrap="square" rtlCol="0">
              <a:spAutoFit/>
            </a:bodyPr>
            <a:lstStyle/>
            <a:p>
              <a:r>
                <a:rPr lang="en-US" sz="2400" dirty="0" smtClean="0"/>
                <a:t>…</a:t>
              </a:r>
              <a:endParaRPr lang="en-US" sz="2400" dirty="0"/>
            </a:p>
          </p:txBody>
        </p:sp>
        <p:sp>
          <p:nvSpPr>
            <p:cNvPr id="42" name="TextBox 41"/>
            <p:cNvSpPr txBox="1"/>
            <p:nvPr/>
          </p:nvSpPr>
          <p:spPr>
            <a:xfrm>
              <a:off x="7972894" y="3009267"/>
              <a:ext cx="410922" cy="461665"/>
            </a:xfrm>
            <a:prstGeom prst="rect">
              <a:avLst/>
            </a:prstGeom>
            <a:noFill/>
          </p:spPr>
          <p:txBody>
            <a:bodyPr wrap="square" rtlCol="0">
              <a:spAutoFit/>
            </a:bodyPr>
            <a:lstStyle/>
            <a:p>
              <a:r>
                <a:rPr lang="en-US" sz="2400" dirty="0" smtClean="0"/>
                <a:t>…</a:t>
              </a:r>
              <a:endParaRPr lang="en-US" sz="2400" dirty="0"/>
            </a:p>
          </p:txBody>
        </p:sp>
        <p:cxnSp>
          <p:nvCxnSpPr>
            <p:cNvPr id="44" name="Straight Connector 43"/>
            <p:cNvCxnSpPr>
              <a:stCxn id="36" idx="3"/>
              <a:endCxn id="37" idx="1"/>
            </p:cNvCxnSpPr>
            <p:nvPr/>
          </p:nvCxnSpPr>
          <p:spPr>
            <a:xfrm flipV="1">
              <a:off x="7594586" y="1775263"/>
              <a:ext cx="378309" cy="796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3"/>
              <a:endCxn id="38" idx="1"/>
            </p:cNvCxnSpPr>
            <p:nvPr/>
          </p:nvCxnSpPr>
          <p:spPr>
            <a:xfrm flipV="1">
              <a:off x="7594586" y="2561872"/>
              <a:ext cx="378308" cy="100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39" idx="1"/>
            </p:cNvCxnSpPr>
            <p:nvPr/>
          </p:nvCxnSpPr>
          <p:spPr>
            <a:xfrm flipV="1">
              <a:off x="10027921" y="1353255"/>
              <a:ext cx="358936" cy="4347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0" idx="1"/>
              <a:endCxn id="37" idx="3"/>
            </p:cNvCxnSpPr>
            <p:nvPr/>
          </p:nvCxnSpPr>
          <p:spPr>
            <a:xfrm flipH="1" flipV="1">
              <a:off x="10027921" y="1775263"/>
              <a:ext cx="305596" cy="73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38" idx="3"/>
            </p:cNvCxnSpPr>
            <p:nvPr/>
          </p:nvCxnSpPr>
          <p:spPr>
            <a:xfrm flipH="1">
              <a:off x="10918663" y="2561872"/>
              <a:ext cx="360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7" idx="1"/>
              <a:endCxn id="37" idx="3"/>
            </p:cNvCxnSpPr>
            <p:nvPr/>
          </p:nvCxnSpPr>
          <p:spPr>
            <a:xfrm flipH="1" flipV="1">
              <a:off x="10027921" y="1775263"/>
              <a:ext cx="305595" cy="4136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333516" y="1958033"/>
              <a:ext cx="410922" cy="461665"/>
            </a:xfrm>
            <a:prstGeom prst="rect">
              <a:avLst/>
            </a:prstGeom>
            <a:noFill/>
          </p:spPr>
          <p:txBody>
            <a:bodyPr wrap="square" rtlCol="0">
              <a:spAutoFit/>
            </a:bodyPr>
            <a:lstStyle/>
            <a:p>
              <a:r>
                <a:rPr lang="en-US" sz="2400" dirty="0" smtClean="0"/>
                <a:t>…</a:t>
              </a:r>
              <a:endParaRPr lang="en-US" sz="2400" dirty="0"/>
            </a:p>
          </p:txBody>
        </p:sp>
        <p:cxnSp>
          <p:nvCxnSpPr>
            <p:cNvPr id="58" name="Straight Connector 57"/>
            <p:cNvCxnSpPr>
              <a:stCxn id="36" idx="3"/>
              <a:endCxn id="42" idx="1"/>
            </p:cNvCxnSpPr>
            <p:nvPr/>
          </p:nvCxnSpPr>
          <p:spPr>
            <a:xfrm>
              <a:off x="7594586" y="2571945"/>
              <a:ext cx="378308" cy="6681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8349014" y="2651587"/>
            <a:ext cx="2642070" cy="584775"/>
          </a:xfrm>
          <a:prstGeom prst="rect">
            <a:avLst/>
          </a:prstGeom>
          <a:noFill/>
        </p:spPr>
        <p:txBody>
          <a:bodyPr wrap="none" rtlCol="0">
            <a:spAutoFit/>
          </a:bodyPr>
          <a:lstStyle/>
          <a:p>
            <a:r>
              <a:rPr lang="en-US" sz="3200" dirty="0" smtClean="0">
                <a:latin typeface="MV Boli" panose="02000500030200090000" pitchFamily="2" charset="0"/>
                <a:cs typeface="MV Boli" panose="02000500030200090000" pitchFamily="2" charset="0"/>
              </a:rPr>
              <a:t>Functionality</a:t>
            </a:r>
            <a:endParaRPr lang="en-US"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40368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5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plot legend</a:t>
            </a:r>
            <a:endParaRPr lang="en-US" dirty="0"/>
          </a:p>
        </p:txBody>
      </p:sp>
      <p:sp>
        <p:nvSpPr>
          <p:cNvPr id="4" name="Slide Number Placeholder 3"/>
          <p:cNvSpPr>
            <a:spLocks noGrp="1"/>
          </p:cNvSpPr>
          <p:nvPr>
            <p:ph type="sldNum" sz="quarter" idx="12"/>
          </p:nvPr>
        </p:nvSpPr>
        <p:spPr/>
        <p:txBody>
          <a:bodyPr/>
          <a:lstStyle/>
          <a:p>
            <a:fld id="{2C9990ED-ECC6-4457-91E9-E068ADB5793D}" type="slidenum">
              <a:rPr lang="en-US" smtClean="0"/>
              <a:t>40</a:t>
            </a:fld>
            <a:endParaRPr lang="en-US"/>
          </a:p>
        </p:txBody>
      </p:sp>
      <p:pic>
        <p:nvPicPr>
          <p:cNvPr id="5"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2628" y="1690688"/>
            <a:ext cx="11368477" cy="4869498"/>
          </a:xfrm>
        </p:spPr>
      </p:pic>
    </p:spTree>
    <p:extLst>
      <p:ext uri="{BB962C8B-B14F-4D97-AF65-F5344CB8AC3E}">
        <p14:creationId xmlns:p14="http://schemas.microsoft.com/office/powerpoint/2010/main" val="31263103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plot legend</a:t>
            </a:r>
            <a:endParaRPr lang="en-US" dirty="0"/>
          </a:p>
        </p:txBody>
      </p:sp>
      <p:sp>
        <p:nvSpPr>
          <p:cNvPr id="4" name="Slide Number Placeholder 3"/>
          <p:cNvSpPr>
            <a:spLocks noGrp="1"/>
          </p:cNvSpPr>
          <p:nvPr>
            <p:ph type="sldNum" sz="quarter" idx="12"/>
          </p:nvPr>
        </p:nvSpPr>
        <p:spPr/>
        <p:txBody>
          <a:bodyPr/>
          <a:lstStyle/>
          <a:p>
            <a:fld id="{2C9990ED-ECC6-4457-91E9-E068ADB5793D}" type="slidenum">
              <a:rPr lang="en-US" smtClean="0"/>
              <a:t>41</a:t>
            </a:fld>
            <a:endParaRPr lang="en-US"/>
          </a:p>
        </p:txBody>
      </p:sp>
      <p:pic>
        <p:nvPicPr>
          <p:cNvPr id="6"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49" y="1669414"/>
            <a:ext cx="10735751" cy="4869498"/>
          </a:xfrm>
          <a:prstGeom prst="rect">
            <a:avLst/>
          </a:prstGeom>
        </p:spPr>
      </p:pic>
    </p:spTree>
    <p:extLst>
      <p:ext uri="{BB962C8B-B14F-4D97-AF65-F5344CB8AC3E}">
        <p14:creationId xmlns:p14="http://schemas.microsoft.com/office/powerpoint/2010/main" val="143334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20" name="Content Placeholder 2"/>
          <p:cNvSpPr>
            <a:spLocks noGrp="1"/>
          </p:cNvSpPr>
          <p:nvPr>
            <p:ph idx="1"/>
          </p:nvPr>
        </p:nvSpPr>
        <p:spPr>
          <a:xfrm>
            <a:off x="838200" y="1746504"/>
            <a:ext cx="5128022" cy="2785837"/>
          </a:xfrm>
        </p:spPr>
        <p:txBody>
          <a:bodyPr>
            <a:normAutofit lnSpcReduction="10000"/>
          </a:bodyPr>
          <a:lstStyle/>
          <a:p>
            <a:r>
              <a:rPr lang="en-US" dirty="0" smtClean="0"/>
              <a:t>Remote collaboration</a:t>
            </a:r>
          </a:p>
          <a:p>
            <a:r>
              <a:rPr lang="en-US" dirty="0" smtClean="0"/>
              <a:t>Sensitive data</a:t>
            </a:r>
          </a:p>
          <a:p>
            <a:pPr lvl="1"/>
            <a:r>
              <a:rPr lang="en-US" dirty="0" smtClean="0"/>
              <a:t>Simplified test data</a:t>
            </a:r>
          </a:p>
          <a:p>
            <a:r>
              <a:rPr lang="en-US" dirty="0" smtClean="0"/>
              <a:t>Large organization [SIBB10]</a:t>
            </a:r>
          </a:p>
          <a:p>
            <a:pPr lvl="1">
              <a:buFont typeface="Calibri" panose="020F0502020204030204" pitchFamily="34" charset="0"/>
              <a:buChar char="‐"/>
            </a:pPr>
            <a:r>
              <a:rPr lang="en-US" dirty="0" smtClean="0"/>
              <a:t>Highly specialized individuals</a:t>
            </a:r>
          </a:p>
          <a:p>
            <a:pPr lvl="1">
              <a:buFont typeface="Calibri" panose="020F0502020204030204" pitchFamily="34" charset="0"/>
              <a:buChar char="‐"/>
            </a:pPr>
            <a:r>
              <a:rPr lang="en-US" dirty="0" smtClean="0"/>
              <a:t>Decentralized authority</a:t>
            </a:r>
          </a:p>
          <a:p>
            <a:endParaRPr lang="en-US" dirty="0"/>
          </a:p>
        </p:txBody>
      </p:sp>
      <p:sp>
        <p:nvSpPr>
          <p:cNvPr id="7" name="Slide Number Placeholder 6"/>
          <p:cNvSpPr>
            <a:spLocks noGrp="1"/>
          </p:cNvSpPr>
          <p:nvPr>
            <p:ph type="sldNum" sz="quarter" idx="12"/>
          </p:nvPr>
        </p:nvSpPr>
        <p:spPr/>
        <p:txBody>
          <a:bodyPr/>
          <a:lstStyle/>
          <a:p>
            <a:fld id="{2C9990ED-ECC6-4457-91E9-E068ADB5793D}" type="slidenum">
              <a:rPr lang="en-US" smtClean="0"/>
              <a:t>5</a:t>
            </a:fld>
            <a:endParaRPr lang="en-US"/>
          </a:p>
        </p:txBody>
      </p:sp>
      <p:grpSp>
        <p:nvGrpSpPr>
          <p:cNvPr id="3" name="Group 2"/>
          <p:cNvGrpSpPr/>
          <p:nvPr/>
        </p:nvGrpSpPr>
        <p:grpSpPr>
          <a:xfrm>
            <a:off x="6400800" y="1746504"/>
            <a:ext cx="5543772" cy="3354595"/>
            <a:chOff x="552228" y="2235636"/>
            <a:chExt cx="5543772" cy="3354595"/>
          </a:xfrm>
        </p:grpSpPr>
        <p:grpSp>
          <p:nvGrpSpPr>
            <p:cNvPr id="9" name="Group 8"/>
            <p:cNvGrpSpPr/>
            <p:nvPr/>
          </p:nvGrpSpPr>
          <p:grpSpPr>
            <a:xfrm>
              <a:off x="552228" y="2235636"/>
              <a:ext cx="5543772" cy="3354595"/>
              <a:chOff x="286022" y="2998685"/>
              <a:chExt cx="5809978" cy="3592615"/>
            </a:xfrm>
          </p:grpSpPr>
          <p:pic>
            <p:nvPicPr>
              <p:cNvPr id="6" name="Picture 5"/>
              <p:cNvPicPr>
                <a:picLocks noChangeAspect="1"/>
              </p:cNvPicPr>
              <p:nvPr/>
            </p:nvPicPr>
            <p:blipFill>
              <a:blip r:embed="rId3"/>
              <a:stretch>
                <a:fillRect/>
              </a:stretch>
            </p:blipFill>
            <p:spPr>
              <a:xfrm>
                <a:off x="286022" y="2998685"/>
                <a:ext cx="5809978" cy="3592615"/>
              </a:xfrm>
              <a:prstGeom prst="rect">
                <a:avLst/>
              </a:prstGeom>
            </p:spPr>
          </p:pic>
          <p:sp>
            <p:nvSpPr>
              <p:cNvPr id="8" name="5-Point Star 7"/>
              <p:cNvSpPr/>
              <p:nvPr/>
            </p:nvSpPr>
            <p:spPr>
              <a:xfrm>
                <a:off x="1571625" y="4333875"/>
                <a:ext cx="171450" cy="1524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131595" y="4362450"/>
                <a:ext cx="171450" cy="152400"/>
              </a:xfrm>
              <a:prstGeom prst="star5">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3082" name="Picture 10" descr="http://img.ksl.com/slc/2495/249578/24957896.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83897" y="3098011"/>
              <a:ext cx="571247" cy="52745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www.icb.ucsb.edu/sites/www.icb.ucsb.edu/files/images/collaborations/ARL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6778" y="2991309"/>
              <a:ext cx="1289222" cy="4755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stretch>
              <a:fillRect/>
            </a:stretch>
          </p:blipFill>
          <p:spPr>
            <a:xfrm flipH="1">
              <a:off x="1945064" y="2937418"/>
              <a:ext cx="612628" cy="612628"/>
            </a:xfrm>
            <a:prstGeom prst="rect">
              <a:avLst/>
            </a:prstGeom>
          </p:spPr>
        </p:pic>
      </p:grpSp>
    </p:spTree>
    <p:extLst>
      <p:ext uri="{BB962C8B-B14F-4D97-AF65-F5344CB8AC3E}">
        <p14:creationId xmlns:p14="http://schemas.microsoft.com/office/powerpoint/2010/main" val="4258472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7" name="Slide Number Placeholder 6"/>
          <p:cNvSpPr>
            <a:spLocks noGrp="1"/>
          </p:cNvSpPr>
          <p:nvPr>
            <p:ph type="sldNum" sz="quarter" idx="12"/>
          </p:nvPr>
        </p:nvSpPr>
        <p:spPr/>
        <p:txBody>
          <a:bodyPr/>
          <a:lstStyle/>
          <a:p>
            <a:fld id="{2C9990ED-ECC6-4457-91E9-E068ADB5793D}" type="slidenum">
              <a:rPr lang="en-US" smtClean="0"/>
              <a:t>6</a:t>
            </a:fld>
            <a:endParaRPr lang="en-US"/>
          </a:p>
        </p:txBody>
      </p:sp>
      <p:sp>
        <p:nvSpPr>
          <p:cNvPr id="6" name="Content Placeholder 2"/>
          <p:cNvSpPr txBox="1">
            <a:spLocks/>
          </p:cNvSpPr>
          <p:nvPr/>
        </p:nvSpPr>
        <p:spPr>
          <a:xfrm>
            <a:off x="838200" y="1749583"/>
            <a:ext cx="10586720" cy="227393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Data abstraction and task analysis for vulnerability analysis</a:t>
            </a:r>
          </a:p>
          <a:p>
            <a:pPr marL="514350" indent="-514350">
              <a:buFont typeface="+mj-lt"/>
              <a:buAutoNum type="arabicPeriod"/>
            </a:pPr>
            <a:r>
              <a:rPr lang="en-US" dirty="0" smtClean="0"/>
              <a:t>Shotviewer, a prototype visualization tool</a:t>
            </a:r>
          </a:p>
          <a:p>
            <a:pPr marL="514350" indent="-514350">
              <a:buFont typeface="+mj-lt"/>
              <a:buAutoNum type="arabicPeriod"/>
            </a:pPr>
            <a:r>
              <a:rPr lang="en-US" dirty="0" smtClean="0"/>
              <a:t>Strategy of view-design parallelism for multityped data</a:t>
            </a:r>
          </a:p>
          <a:p>
            <a:pPr marL="514350" indent="-514350">
              <a:buFont typeface="+mj-lt"/>
              <a:buAutoNum type="arabicPeriod"/>
            </a:pPr>
            <a:r>
              <a:rPr lang="en-US" dirty="0" smtClean="0"/>
              <a:t>Recommendations for working with large organizations</a:t>
            </a:r>
            <a:endParaRPr lang="en-US" dirty="0"/>
          </a:p>
        </p:txBody>
      </p:sp>
    </p:spTree>
    <p:extLst>
      <p:ext uri="{BB962C8B-B14F-4D97-AF65-F5344CB8AC3E}">
        <p14:creationId xmlns:p14="http://schemas.microsoft.com/office/powerpoint/2010/main" val="4893467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838200" y="1749583"/>
            <a:ext cx="10586720" cy="2273936"/>
          </a:xfrm>
        </p:spPr>
        <p:txBody>
          <a:bodyPr>
            <a:noAutofit/>
          </a:bodyPr>
          <a:lstStyle/>
          <a:p>
            <a:pPr marL="514350" indent="-514350">
              <a:buFont typeface="+mj-lt"/>
              <a:buAutoNum type="arabicPeriod"/>
            </a:pPr>
            <a:r>
              <a:rPr lang="en-US" dirty="0" smtClean="0"/>
              <a:t>Data abstraction and task analysis for vulnerability analysis</a:t>
            </a:r>
          </a:p>
          <a:p>
            <a:pPr marL="514350" indent="-514350">
              <a:buFont typeface="+mj-lt"/>
              <a:buAutoNum type="arabicPeriod"/>
            </a:pPr>
            <a:r>
              <a:rPr lang="en-US" dirty="0" smtClean="0"/>
              <a:t>Shotviewer, a </a:t>
            </a:r>
            <a:r>
              <a:rPr lang="en-US" dirty="0"/>
              <a:t>p</a:t>
            </a:r>
            <a:r>
              <a:rPr lang="en-US" dirty="0" smtClean="0"/>
              <a:t>rototype visualization tool</a:t>
            </a:r>
          </a:p>
          <a:p>
            <a:pPr marL="514350" indent="-514350">
              <a:buFont typeface="+mj-lt"/>
              <a:buAutoNum type="arabicPeriod"/>
            </a:pPr>
            <a:r>
              <a:rPr lang="en-US" dirty="0" smtClean="0"/>
              <a:t>Strategy of view-design parallelism for multityped data</a:t>
            </a:r>
          </a:p>
          <a:p>
            <a:pPr marL="514350" indent="-514350">
              <a:buFont typeface="+mj-lt"/>
              <a:buAutoNum type="arabicPeriod"/>
            </a:pPr>
            <a:r>
              <a:rPr lang="en-US" dirty="0" smtClean="0"/>
              <a:t>Recommendations for working with large organizations</a:t>
            </a:r>
            <a:endParaRPr lang="en-US" dirty="0"/>
          </a:p>
        </p:txBody>
      </p:sp>
      <p:sp>
        <p:nvSpPr>
          <p:cNvPr id="7" name="Slide Number Placeholder 6"/>
          <p:cNvSpPr>
            <a:spLocks noGrp="1"/>
          </p:cNvSpPr>
          <p:nvPr>
            <p:ph type="sldNum" sz="quarter" idx="12"/>
          </p:nvPr>
        </p:nvSpPr>
        <p:spPr/>
        <p:txBody>
          <a:bodyPr/>
          <a:lstStyle/>
          <a:p>
            <a:fld id="{2C9990ED-ECC6-4457-91E9-E068ADB5793D}" type="slidenum">
              <a:rPr lang="en-US" smtClean="0"/>
              <a:t>7</a:t>
            </a:fld>
            <a:endParaRPr lang="en-US"/>
          </a:p>
        </p:txBody>
      </p:sp>
      <p:sp>
        <p:nvSpPr>
          <p:cNvPr id="9" name="TextBox 8"/>
          <p:cNvSpPr txBox="1"/>
          <p:nvPr/>
        </p:nvSpPr>
        <p:spPr>
          <a:xfrm>
            <a:off x="2422493" y="4350793"/>
            <a:ext cx="6605334" cy="584775"/>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3200" dirty="0" smtClean="0"/>
              <a:t>Recommendations are marked with </a:t>
            </a:r>
            <a:r>
              <a:rPr lang="en-US" sz="3200" b="1" dirty="0"/>
              <a:t>ℛ</a:t>
            </a:r>
            <a:r>
              <a:rPr lang="en-US" sz="3200" dirty="0" smtClean="0"/>
              <a:t> </a:t>
            </a:r>
            <a:endParaRPr lang="en-US" sz="3200" dirty="0"/>
          </a:p>
        </p:txBody>
      </p:sp>
    </p:spTree>
    <p:extLst>
      <p:ext uri="{BB962C8B-B14F-4D97-AF65-F5344CB8AC3E}">
        <p14:creationId xmlns:p14="http://schemas.microsoft.com/office/powerpoint/2010/main" val="214907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Multityped </a:t>
            </a:r>
            <a:r>
              <a:rPr lang="en-US" dirty="0" smtClean="0"/>
              <a:t>data </a:t>
            </a:r>
            <a:r>
              <a:rPr lang="en-US" dirty="0"/>
              <a:t>and </a:t>
            </a:r>
            <a:r>
              <a:rPr lang="en-US" dirty="0" smtClean="0"/>
              <a:t>tasks</a:t>
            </a:r>
            <a:endParaRPr lang="en-US" dirty="0"/>
          </a:p>
        </p:txBody>
      </p:sp>
      <p:sp>
        <p:nvSpPr>
          <p:cNvPr id="3" name="Text Placeholder 2"/>
          <p:cNvSpPr>
            <a:spLocks noGrp="1"/>
          </p:cNvSpPr>
          <p:nvPr>
            <p:ph type="body" idx="1"/>
          </p:nvPr>
        </p:nvSpPr>
        <p:spPr/>
        <p:txBody>
          <a:bodyPr>
            <a:normAutofit/>
          </a:bodyPr>
          <a:lstStyle/>
          <a:p>
            <a:r>
              <a:rPr lang="en-US" sz="3600" dirty="0"/>
              <a:t>Collaborators, methods, data, and </a:t>
            </a:r>
            <a:r>
              <a:rPr lang="en-US" sz="3600" dirty="0" smtClean="0"/>
              <a:t>tasks</a:t>
            </a:r>
            <a:endParaRPr lang="en-US" sz="3600" dirty="0"/>
          </a:p>
        </p:txBody>
      </p:sp>
      <p:sp>
        <p:nvSpPr>
          <p:cNvPr id="4" name="Slide Number Placeholder 3"/>
          <p:cNvSpPr>
            <a:spLocks noGrp="1"/>
          </p:cNvSpPr>
          <p:nvPr>
            <p:ph type="sldNum" sz="quarter" idx="12"/>
          </p:nvPr>
        </p:nvSpPr>
        <p:spPr/>
        <p:txBody>
          <a:bodyPr/>
          <a:lstStyle/>
          <a:p>
            <a:fld id="{2C9990ED-ECC6-4457-91E9-E068ADB5793D}" type="slidenum">
              <a:rPr lang="en-US" smtClean="0"/>
              <a:t>8</a:t>
            </a:fld>
            <a:endParaRPr lang="en-US"/>
          </a:p>
        </p:txBody>
      </p:sp>
    </p:spTree>
    <p:extLst>
      <p:ext uri="{BB962C8B-B14F-4D97-AF65-F5344CB8AC3E}">
        <p14:creationId xmlns:p14="http://schemas.microsoft.com/office/powerpoint/2010/main" val="816944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C9990ED-ECC6-4457-91E9-E068ADB5793D}" type="slidenum">
              <a:rPr lang="en-US" smtClean="0"/>
              <a:t>9</a:t>
            </a:fld>
            <a:endParaRPr lang="en-US"/>
          </a:p>
        </p:txBody>
      </p:sp>
      <p:sp>
        <p:nvSpPr>
          <p:cNvPr id="3" name="Rectangle 2"/>
          <p:cNvSpPr/>
          <p:nvPr/>
        </p:nvSpPr>
        <p:spPr>
          <a:xfrm>
            <a:off x="8825108" y="2380522"/>
            <a:ext cx="2918565" cy="491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solidFill>
                  <a:schemeClr val="tx1"/>
                </a:solidFill>
              </a:rPr>
              <a:t>Producers</a:t>
            </a:r>
            <a:endParaRPr lang="en-US" dirty="0">
              <a:solidFill>
                <a:schemeClr val="tx1"/>
              </a:solidFill>
            </a:endParaRPr>
          </a:p>
        </p:txBody>
      </p:sp>
      <p:sp>
        <p:nvSpPr>
          <p:cNvPr id="8" name="Rectangle 7"/>
          <p:cNvSpPr/>
          <p:nvPr/>
        </p:nvSpPr>
        <p:spPr>
          <a:xfrm>
            <a:off x="8825107" y="3527567"/>
            <a:ext cx="2918565" cy="491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solidFill>
                  <a:schemeClr val="tx1"/>
                </a:solidFill>
              </a:rPr>
              <a:t>Analysts</a:t>
            </a:r>
            <a:endParaRPr lang="en-US" dirty="0">
              <a:solidFill>
                <a:schemeClr val="tx1"/>
              </a:solidFill>
            </a:endParaRPr>
          </a:p>
        </p:txBody>
      </p:sp>
      <p:sp>
        <p:nvSpPr>
          <p:cNvPr id="10" name="Rectangle 9"/>
          <p:cNvSpPr/>
          <p:nvPr/>
        </p:nvSpPr>
        <p:spPr>
          <a:xfrm>
            <a:off x="8825107" y="4683136"/>
            <a:ext cx="2918565" cy="491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solidFill>
                  <a:schemeClr val="tx1"/>
                </a:solidFill>
              </a:rPr>
              <a:t>Consumers</a:t>
            </a:r>
            <a:endParaRPr lang="en-US" dirty="0">
              <a:solidFill>
                <a:schemeClr val="tx1"/>
              </a:solidFill>
            </a:endParaRPr>
          </a:p>
        </p:txBody>
      </p:sp>
      <p:cxnSp>
        <p:nvCxnSpPr>
          <p:cNvPr id="5" name="Straight Arrow Connector 4"/>
          <p:cNvCxnSpPr>
            <a:stCxn id="3" idx="2"/>
            <a:endCxn id="8" idx="0"/>
          </p:cNvCxnSpPr>
          <p:nvPr/>
        </p:nvCxnSpPr>
        <p:spPr>
          <a:xfrm flipH="1">
            <a:off x="10284390" y="2872212"/>
            <a:ext cx="1" cy="655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10284388" y="4023519"/>
            <a:ext cx="1" cy="655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Content Placeholder 2"/>
          <p:cNvSpPr txBox="1">
            <a:spLocks/>
          </p:cNvSpPr>
          <p:nvPr/>
        </p:nvSpPr>
        <p:spPr>
          <a:xfrm>
            <a:off x="838200" y="1746504"/>
            <a:ext cx="7432040" cy="1984375"/>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Target users: three ballistic analysts</a:t>
            </a:r>
          </a:p>
          <a:p>
            <a:r>
              <a:rPr lang="en-US" dirty="0" smtClean="0"/>
              <a:t>Other collaborators:</a:t>
            </a:r>
          </a:p>
          <a:p>
            <a:pPr lvl="1"/>
            <a:r>
              <a:rPr lang="en-US" dirty="0" smtClean="0"/>
              <a:t>Three engineers producing simulation inputs</a:t>
            </a:r>
          </a:p>
          <a:p>
            <a:pPr lvl="1"/>
            <a:r>
              <a:rPr lang="en-US" dirty="0" smtClean="0"/>
              <a:t>One evaluator consuming analysts’ results</a:t>
            </a:r>
          </a:p>
          <a:p>
            <a:pPr marL="457200" lvl="1" indent="0">
              <a:buFont typeface="Calibri" panose="020F0502020204030204" pitchFamily="34" charset="0"/>
              <a:buNone/>
            </a:pPr>
            <a:endParaRPr lang="en-US" dirty="0" smtClean="0">
              <a:solidFill>
                <a:schemeClr val="accent6">
                  <a:lumMod val="75000"/>
                </a:schemeClr>
              </a:solidFill>
            </a:endParaRPr>
          </a:p>
        </p:txBody>
      </p:sp>
      <p:sp>
        <p:nvSpPr>
          <p:cNvPr id="6" name="Title 5"/>
          <p:cNvSpPr>
            <a:spLocks noGrp="1"/>
          </p:cNvSpPr>
          <p:nvPr>
            <p:ph type="title"/>
          </p:nvPr>
        </p:nvSpPr>
        <p:spPr/>
        <p:txBody>
          <a:bodyPr/>
          <a:lstStyle/>
          <a:p>
            <a:r>
              <a:rPr lang="en-US" dirty="0" smtClean="0"/>
              <a:t>Collaborators</a:t>
            </a:r>
            <a:endParaRPr lang="en-US" dirty="0"/>
          </a:p>
        </p:txBody>
      </p:sp>
    </p:spTree>
    <p:extLst>
      <p:ext uri="{BB962C8B-B14F-4D97-AF65-F5344CB8AC3E}">
        <p14:creationId xmlns:p14="http://schemas.microsoft.com/office/powerpoint/2010/main" val="31558033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3548</TotalTime>
  <Words>3215</Words>
  <Application>Microsoft Office PowerPoint</Application>
  <PresentationFormat>Widescreen</PresentationFormat>
  <Paragraphs>548</Paragraphs>
  <Slides>41</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vt:lpstr>
      <vt:lpstr>Cambria Math</vt:lpstr>
      <vt:lpstr>MV Boli</vt:lpstr>
      <vt:lpstr>Office Theme</vt:lpstr>
      <vt:lpstr>A Shot at Visual Vulnerability Analysis</vt:lpstr>
      <vt:lpstr>Ballistic vulnerability analysis</vt:lpstr>
      <vt:lpstr>PowerPoint Presentation</vt:lpstr>
      <vt:lpstr>PowerPoint Presentation</vt:lpstr>
      <vt:lpstr>Challenges</vt:lpstr>
      <vt:lpstr>Contributions</vt:lpstr>
      <vt:lpstr>Contributions</vt:lpstr>
      <vt:lpstr>Multityped data and tasks</vt:lpstr>
      <vt:lpstr>Collaborators</vt:lpstr>
      <vt:lpstr>Collaborators</vt:lpstr>
      <vt:lpstr>Methods</vt:lpstr>
      <vt:lpstr>Data abstraction</vt:lpstr>
      <vt:lpstr>PowerPoint Presentation</vt:lpstr>
      <vt:lpstr>PowerPoint Presentation</vt:lpstr>
      <vt:lpstr>PowerPoint Presentation</vt:lpstr>
      <vt:lpstr>Simulation output</vt:lpstr>
      <vt:lpstr>Simulation output</vt:lpstr>
      <vt:lpstr>Simulation output</vt:lpstr>
      <vt:lpstr>Simulation output</vt:lpstr>
      <vt:lpstr>Task analysis</vt:lpstr>
      <vt:lpstr>Shotviewer’s design</vt:lpstr>
      <vt:lpstr>Parallel and participatory design</vt:lpstr>
      <vt:lpstr>Parallel and participatory design</vt:lpstr>
      <vt:lpstr>PowerPoint Presentation</vt:lpstr>
      <vt:lpstr>Example usage</vt:lpstr>
      <vt:lpstr>Shotviewer</vt:lpstr>
      <vt:lpstr>Shot spatial context</vt:lpstr>
      <vt:lpstr>Shot degradation and damage</vt:lpstr>
      <vt:lpstr>Shot systemic impact</vt:lpstr>
      <vt:lpstr>Shotviewer</vt:lpstr>
      <vt:lpstr>Shotviewer</vt:lpstr>
      <vt:lpstr>View-design parallelism</vt:lpstr>
      <vt:lpstr>View-design parallelism</vt:lpstr>
      <vt:lpstr>View-design parallelism</vt:lpstr>
      <vt:lpstr>View-design parallelism</vt:lpstr>
      <vt:lpstr>View-design parallelism</vt:lpstr>
      <vt:lpstr>View-design parallelism</vt:lpstr>
      <vt:lpstr>Conclusion</vt:lpstr>
      <vt:lpstr>A Shot at Visual Vulnerability Analysis</vt:lpstr>
      <vt:lpstr>Cell plot legend</vt:lpstr>
      <vt:lpstr>Cell plot legend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Shot at Visual Vulnerability Analysis</dc:title>
  <dc:creator>Ethan Kerzner</dc:creator>
  <cp:lastModifiedBy>Ethan Kerzner</cp:lastModifiedBy>
  <cp:revision>906</cp:revision>
  <dcterms:created xsi:type="dcterms:W3CDTF">2015-04-30T22:46:13Z</dcterms:created>
  <dcterms:modified xsi:type="dcterms:W3CDTF">2015-05-28T08:40:22Z</dcterms:modified>
</cp:coreProperties>
</file>